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19"/>
  </p:notesMasterIdLst>
  <p:handoutMasterIdLst>
    <p:handoutMasterId r:id="rId20"/>
  </p:handoutMasterIdLst>
  <p:sldIdLst>
    <p:sldId id="257" r:id="rId5"/>
    <p:sldId id="914" r:id="rId6"/>
    <p:sldId id="929" r:id="rId7"/>
    <p:sldId id="265" r:id="rId8"/>
    <p:sldId id="258" r:id="rId9"/>
    <p:sldId id="259" r:id="rId10"/>
    <p:sldId id="915" r:id="rId11"/>
    <p:sldId id="930" r:id="rId12"/>
    <p:sldId id="260" r:id="rId13"/>
    <p:sldId id="524" r:id="rId14"/>
    <p:sldId id="384" r:id="rId15"/>
    <p:sldId id="385" r:id="rId16"/>
    <p:sldId id="382" r:id="rId17"/>
    <p:sldId id="656" r:id="rId18"/>
  </p:sldIdLst>
  <p:sldSz cx="9144000" cy="6858000" type="screen4x3"/>
  <p:notesSz cx="6797675" cy="9926638"/>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oboto" panose="02000000000000000000" pitchFamily="2" charset="0"/>
      <p:regular r:id="rId27"/>
      <p:bold r:id="rId28"/>
      <p:italic r:id="rId29"/>
      <p:boldItalic r:id="rId30"/>
    </p:embeddedFont>
    <p:embeddedFont>
      <p:font typeface="Roboto Black" panose="020F0502020204030204" pitchFamily="34" charset="0"/>
      <p:bold r:id="rId31"/>
      <p:italic r:id="rId32"/>
      <p:boldItalic r:id="rId33"/>
    </p:embeddedFont>
    <p:embeddedFont>
      <p:font typeface="Roboto Condensed" panose="020F0502020204030204" pitchFamily="34" charset="0"/>
      <p:regular r:id="rId34"/>
      <p:bold r:id="rId35"/>
      <p:italic r:id="rId36"/>
      <p:boldItalic r:id="rId37"/>
    </p:embeddedFont>
    <p:embeddedFont>
      <p:font typeface="Wingdings 2" pitchFamily="2" charset="2"/>
      <p:regular r:id="rId3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B"/>
    <a:srgbClr val="808080"/>
    <a:srgbClr val="E52212"/>
    <a:srgbClr val="DDDDDD"/>
    <a:srgbClr val="A6A6A6"/>
    <a:srgbClr val="3B3838"/>
    <a:srgbClr val="FF6C0B"/>
    <a:srgbClr val="3B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97"/>
    <p:restoredTop sz="84299" autoAdjust="0"/>
  </p:normalViewPr>
  <p:slideViewPr>
    <p:cSldViewPr snapToGrid="0" snapToObjects="1" showGuides="1">
      <p:cViewPr varScale="1">
        <p:scale>
          <a:sx n="86" d="100"/>
          <a:sy n="86" d="100"/>
        </p:scale>
        <p:origin x="200" y="3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3" d="100"/>
          <a:sy n="113" d="100"/>
        </p:scale>
        <p:origin x="42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6/4/21</a:t>
            </a:fld>
            <a:endParaRPr lang="en-US"/>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6/4/21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7AD99F4-1330-4230-B8E1-08140FB71A5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FA1692-A5DF-40C3-A934-6E3E55107EDC}" type="slidenum">
              <a:rPr lang="en-AU" altLang="en-US"/>
              <a:pPr/>
              <a:t>1</a:t>
            </a:fld>
            <a:endParaRPr lang="en-AU" altLang="en-US"/>
          </a:p>
        </p:txBody>
      </p:sp>
      <p:sp>
        <p:nvSpPr>
          <p:cNvPr id="6147" name="Rectangle 2">
            <a:extLst>
              <a:ext uri="{FF2B5EF4-FFF2-40B4-BE49-F238E27FC236}">
                <a16:creationId xmlns:a16="http://schemas.microsoft.com/office/drawing/2014/main" id="{10B3728B-3184-402F-ABAC-C14EBC0BF14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1AF1BB3-EFA1-4B49-A0DD-74B76EDCCA66}"/>
              </a:ext>
            </a:extLst>
          </p:cNvPr>
          <p:cNvSpPr>
            <a:spLocks noGrp="1" noChangeArrowheads="1"/>
          </p:cNvSpPr>
          <p:nvPr>
            <p:ph type="body" idx="1"/>
          </p:nvPr>
        </p:nvSpPr>
        <p:spPr>
          <a:noFill/>
        </p:spPr>
        <p:txBody>
          <a:bodyPr/>
          <a:lstStyle/>
          <a:p>
            <a:pPr eaLnBrk="1" hangingPunct="1"/>
            <a:r>
              <a:rPr lang="en-AU" altLang="en-US" dirty="0"/>
              <a:t>Make an active choice of the topic for positive reasons.</a:t>
            </a:r>
          </a:p>
          <a:p>
            <a:pPr eaLnBrk="1" hangingPunct="1"/>
            <a:endParaRPr lang="en-AU" altLang="en-US" dirty="0"/>
          </a:p>
          <a:p>
            <a:pPr eaLnBrk="1" hangingPunct="1"/>
            <a:r>
              <a:rPr lang="en-AU" altLang="en-US" dirty="0"/>
              <a:t>This session will focus on understanding the topic, planning, structuring and drafting.</a:t>
            </a:r>
          </a:p>
          <a:p>
            <a:pPr eaLnBrk="1" hangingPunct="1"/>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AU" dirty="0"/>
              <a:t>Studiosity can be used in 2 ways:</a:t>
            </a:r>
          </a:p>
          <a:p>
            <a:pPr marL="228600" indent="-228600">
              <a:buFont typeface="+mj-lt"/>
              <a:buAutoNum type="arabicPeriod"/>
            </a:pPr>
            <a:r>
              <a:rPr lang="en-AU" dirty="0"/>
              <a:t>Once a student registers, they can have a 1:1 online chat with an academic skills advisor who can assist them with any issues</a:t>
            </a:r>
          </a:p>
          <a:p>
            <a:pPr marL="228600" indent="-228600">
              <a:buFont typeface="+mj-lt"/>
              <a:buAutoNum type="arabicPeriod"/>
            </a:pPr>
            <a:r>
              <a:rPr lang="en-AU" dirty="0"/>
              <a:t>Students can submit a piece of work for comment before it is finally submitted for assessment.  Feedback by Studiosity is given and students can then opt to include this feedback in their final submission.  Allow about 24 hours at least.</a:t>
            </a:r>
          </a:p>
          <a:p>
            <a:pPr marL="228600" indent="-228600">
              <a:buFont typeface="+mj-lt"/>
              <a:buAutoNum type="arabicPeriod"/>
            </a:pPr>
            <a:r>
              <a:rPr lang="en-AU" dirty="0"/>
              <a:t>This is a free and confidential service.</a:t>
            </a:r>
          </a:p>
          <a:p>
            <a:pPr marL="228600" indent="-228600">
              <a:buFont typeface="+mj-lt"/>
              <a:buAutoNum type="arabicPeriod"/>
            </a:pPr>
            <a:endParaRPr lang="en-AU" dirty="0"/>
          </a:p>
          <a:p>
            <a:pPr marL="0" indent="0">
              <a:buFont typeface="+mj-lt"/>
              <a:buNone/>
            </a:pPr>
            <a:r>
              <a:rPr lang="en-AU" dirty="0"/>
              <a:t>Studiosity is free and confidential.  Students can use it up to 5 times/semester.</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13</a:t>
            </a:fld>
            <a:endParaRPr lang="en-US"/>
          </a:p>
        </p:txBody>
      </p:sp>
    </p:spTree>
    <p:extLst>
      <p:ext uri="{BB962C8B-B14F-4D97-AF65-F5344CB8AC3E}">
        <p14:creationId xmlns:p14="http://schemas.microsoft.com/office/powerpoint/2010/main" val="24082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thesis statement is a single sentence or two which briefly states what the paper is about and what argument will be advanced.</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a:t>
            </a:fld>
            <a:endParaRPr lang="en-US"/>
          </a:p>
        </p:txBody>
      </p:sp>
    </p:spTree>
    <p:extLst>
      <p:ext uri="{BB962C8B-B14F-4D97-AF65-F5344CB8AC3E}">
        <p14:creationId xmlns:p14="http://schemas.microsoft.com/office/powerpoint/2010/main" val="105346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step of a plan – what will be in each paragraph (big picture)</a:t>
            </a:r>
          </a:p>
          <a:p>
            <a:r>
              <a:rPr lang="en-AU" dirty="0"/>
              <a:t>Body paragraphs could be just over 300 words each but depends on weighting of marks</a:t>
            </a:r>
          </a:p>
          <a:p>
            <a:r>
              <a:rPr lang="en-AU" dirty="0"/>
              <a:t>Point here is to divide the essay up before you start so that different chunks can be written separately.</a:t>
            </a:r>
          </a:p>
          <a:p>
            <a:endParaRPr lang="en-AU" dirty="0"/>
          </a:p>
          <a:p>
            <a:r>
              <a:rPr lang="en-AU" b="1" u="sng" dirty="0"/>
              <a:t>NOTE:  </a:t>
            </a:r>
            <a:r>
              <a:rPr lang="en-AU" b="1" u="none" dirty="0"/>
              <a:t>this is a hypothetical plan which will not work for these two essays under review in this workshop.</a:t>
            </a:r>
            <a:endParaRPr lang="en-AU" b="1" u="sng"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3</a:t>
            </a:fld>
            <a:endParaRPr lang="en-US"/>
          </a:p>
        </p:txBody>
      </p:sp>
    </p:spTree>
    <p:extLst>
      <p:ext uri="{BB962C8B-B14F-4D97-AF65-F5344CB8AC3E}">
        <p14:creationId xmlns:p14="http://schemas.microsoft.com/office/powerpoint/2010/main" val="12304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a:t>
            </a:r>
            <a:r>
              <a:rPr lang="en-AU" b="1" dirty="0"/>
              <a:t>POSSIBLE</a:t>
            </a:r>
            <a:r>
              <a:rPr lang="en-AU" dirty="0"/>
              <a:t> plan.</a:t>
            </a:r>
          </a:p>
          <a:p>
            <a:r>
              <a:rPr lang="en-AU" dirty="0"/>
              <a:t>Note that these sections are too large for separate paragraphs.  Each section would need to be divided into 2 or 3 paragraphs.</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4</a:t>
            </a:fld>
            <a:endParaRPr lang="en-US"/>
          </a:p>
        </p:txBody>
      </p:sp>
    </p:spTree>
    <p:extLst>
      <p:ext uri="{BB962C8B-B14F-4D97-AF65-F5344CB8AC3E}">
        <p14:creationId xmlns:p14="http://schemas.microsoft.com/office/powerpoint/2010/main" val="94119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the other linking words which join pieces of evidence together – </a:t>
            </a:r>
            <a:r>
              <a:rPr lang="en-AU" dirty="0" err="1"/>
              <a:t>eg.</a:t>
            </a:r>
            <a:r>
              <a:rPr lang="en-AU" dirty="0"/>
              <a:t> however, firstly, another</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7</a:t>
            </a:fld>
            <a:endParaRPr lang="en-US"/>
          </a:p>
        </p:txBody>
      </p:sp>
    </p:spTree>
    <p:extLst>
      <p:ext uri="{BB962C8B-B14F-4D97-AF65-F5344CB8AC3E}">
        <p14:creationId xmlns:p14="http://schemas.microsoft.com/office/powerpoint/2010/main" val="252622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to anticipate what the rest of the paragraph will be about.</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8</a:t>
            </a:fld>
            <a:endParaRPr lang="en-US"/>
          </a:p>
        </p:txBody>
      </p:sp>
    </p:spTree>
    <p:extLst>
      <p:ext uri="{BB962C8B-B14F-4D97-AF65-F5344CB8AC3E}">
        <p14:creationId xmlns:p14="http://schemas.microsoft.com/office/powerpoint/2010/main" val="122053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IPP is a reflective essay so you will use I when discussing your own values. </a:t>
            </a:r>
          </a:p>
          <a:p>
            <a:r>
              <a:rPr lang="en-AU" dirty="0"/>
              <a:t>Use third person when referring to literature.  </a:t>
            </a:r>
            <a:r>
              <a:rPr lang="en-AU" dirty="0" err="1"/>
              <a:t>Eg.</a:t>
            </a:r>
            <a:r>
              <a:rPr lang="en-AU" dirty="0"/>
              <a:t>  The social worker should be aware of their individual values which may impact on professional work (Smith, 2015).</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10</a:t>
            </a:fld>
            <a:endParaRPr lang="en-US"/>
          </a:p>
        </p:txBody>
      </p:sp>
    </p:spTree>
    <p:extLst>
      <p:ext uri="{BB962C8B-B14F-4D97-AF65-F5344CB8AC3E}">
        <p14:creationId xmlns:p14="http://schemas.microsoft.com/office/powerpoint/2010/main" val="141097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appointments are online now until further notice.  This is the Learning Hub webpage.</a:t>
            </a:r>
          </a:p>
          <a:p>
            <a:r>
              <a:rPr lang="en-AU" dirty="0"/>
              <a:t>Learning Hub staff, PLAs and Library staff are available.</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11</a:t>
            </a:fld>
            <a:endParaRPr lang="en-US"/>
          </a:p>
        </p:txBody>
      </p:sp>
    </p:spTree>
    <p:extLst>
      <p:ext uri="{BB962C8B-B14F-4D97-AF65-F5344CB8AC3E}">
        <p14:creationId xmlns:p14="http://schemas.microsoft.com/office/powerpoint/2010/main" val="135968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what the rest of the Learning Hub page looks like</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12</a:t>
            </a:fld>
            <a:endParaRPr lang="en-US"/>
          </a:p>
        </p:txBody>
      </p:sp>
    </p:spTree>
    <p:extLst>
      <p:ext uri="{BB962C8B-B14F-4D97-AF65-F5344CB8AC3E}">
        <p14:creationId xmlns:p14="http://schemas.microsoft.com/office/powerpoint/2010/main" val="140483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167716" y="6537325"/>
            <a:ext cx="1976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8300" y="2490788"/>
            <a:ext cx="58594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00463" y="1020763"/>
            <a:ext cx="17351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2"/>
          <p:cNvSpPr txBox="1">
            <a:spLocks noChangeAspect="1" noChangeArrowheads="1"/>
          </p:cNvSpPr>
          <p:nvPr userDrawn="1"/>
        </p:nvSpPr>
        <p:spPr bwMode="auto">
          <a:xfrm>
            <a:off x="7953375" y="0"/>
            <a:ext cx="1190625" cy="303213"/>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4" name="Title 1"/>
          <p:cNvSpPr>
            <a:spLocks noGrp="1"/>
          </p:cNvSpPr>
          <p:nvPr>
            <p:ph type="title" hasCustomPrompt="1"/>
          </p:nvPr>
        </p:nvSpPr>
        <p:spPr>
          <a:xfrm>
            <a:off x="3461157" y="5120241"/>
            <a:ext cx="2213748" cy="369332"/>
          </a:xfrm>
        </p:spPr>
        <p:txBody>
          <a:bodyPr wrap="none" anchor="b">
            <a:spAutoFit/>
          </a:bodyPr>
          <a:lstStyle>
            <a:lvl1pPr algn="ctr">
              <a:lnSpc>
                <a:spcPct val="100000"/>
              </a:lnSpc>
              <a:defRPr sz="24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5" name="Text Placeholder 2"/>
          <p:cNvSpPr>
            <a:spLocks noGrp="1"/>
          </p:cNvSpPr>
          <p:nvPr>
            <p:ph type="body" idx="1" hasCustomPrompt="1"/>
          </p:nvPr>
        </p:nvSpPr>
        <p:spPr>
          <a:xfrm>
            <a:off x="2860794" y="5498641"/>
            <a:ext cx="3422411" cy="276999"/>
          </a:xfrm>
        </p:spPr>
        <p:txBody>
          <a:bodyPr wrap="none">
            <a:spAutoFit/>
          </a:bodyPr>
          <a:lstStyle>
            <a:lvl1pPr marL="0" indent="0" algn="ctr">
              <a:lnSpc>
                <a:spcPct val="100000"/>
              </a:lnSpc>
              <a:spcBef>
                <a:spcPts val="0"/>
              </a:spcBef>
              <a:buNone/>
              <a:defRPr sz="18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 Presenter Title</a:t>
            </a:r>
          </a:p>
        </p:txBody>
      </p:sp>
    </p:spTree>
    <p:extLst>
      <p:ext uri="{BB962C8B-B14F-4D97-AF65-F5344CB8AC3E}">
        <p14:creationId xmlns:p14="http://schemas.microsoft.com/office/powerpoint/2010/main" val="30142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3"/>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7"/>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0" y="2772697"/>
            <a:ext cx="3887391" cy="3179751"/>
          </a:xfrm>
        </p:spPr>
        <p:txBody>
          <a:bodyPr/>
          <a:lstStyle>
            <a:lvl1pPr>
              <a:lnSpc>
                <a:spcPct val="100000"/>
              </a:lnSpc>
              <a:spcBef>
                <a:spcPts val="0"/>
              </a:spcBef>
              <a:defRPr/>
            </a:lvl1pPr>
            <a:lvl2pPr marL="176213" indent="0">
              <a:buNone/>
              <a:defRPr/>
            </a:lvl2pPr>
          </a:lstStyle>
          <a:p>
            <a:pPr lvl="0"/>
            <a:r>
              <a:rPr lang="en-US" dirty="0"/>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1"/>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2" y="3535266"/>
            <a:ext cx="2643583" cy="2016498"/>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Text Placeholder 2"/>
          <p:cNvSpPr>
            <a:spLocks noGrp="1"/>
          </p:cNvSpPr>
          <p:nvPr>
            <p:ph type="body" idx="11" hasCustomPrompt="1"/>
          </p:nvPr>
        </p:nvSpPr>
        <p:spPr>
          <a:xfrm>
            <a:off x="629842" y="2775227"/>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3" y="2781106"/>
            <a:ext cx="4935537" cy="2770657"/>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360672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0" y="1143000"/>
            <a:ext cx="8128000" cy="4572000"/>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397292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1"/>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1" y="2772698"/>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698"/>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4630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1" y="156946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0" y="1569462"/>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1" y="2677466"/>
            <a:ext cx="2079154" cy="754063"/>
          </a:xfrm>
        </p:spPr>
        <p:txBody>
          <a:bodyPr/>
          <a:lstStyle>
            <a:lvl1pPr marL="215900" marR="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13" indent="0">
              <a:buNone/>
              <a:defRPr/>
            </a:lvl2pPr>
          </a:lstStyle>
          <a:p>
            <a:pPr marL="215900" marR="0" lvl="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0" y="2677466"/>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1" y="379160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0" y="3791602"/>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1" y="4899606"/>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0" y="4899606"/>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8007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1" y="156946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0" y="1569462"/>
            <a:ext cx="5300041" cy="4182409"/>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832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442913" y="4457699"/>
            <a:ext cx="3768725" cy="1995489"/>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b="21133"/>
          <a:stretch>
            <a:fillRect/>
          </a:stretch>
        </p:blipFill>
        <p:spPr bwMode="auto">
          <a:xfrm>
            <a:off x="3748088" y="0"/>
            <a:ext cx="57721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l="15924" t="5823" r="2689" b="3011"/>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a:blip r:embed="rId4">
            <a:extLst>
              <a:ext uri="{28A0092B-C50C-407E-A947-70E740481C1C}">
                <a14:useLocalDpi xmlns:a14="http://schemas.microsoft.com/office/drawing/2010/main" val="0"/>
              </a:ext>
            </a:extLst>
          </a:blip>
          <a:srcRect l="2" r="18089" b="14503"/>
          <a:stretch>
            <a:fillRect/>
          </a:stretch>
        </p:blipFill>
        <p:spPr bwMode="auto">
          <a:xfrm>
            <a:off x="4572000" y="3414713"/>
            <a:ext cx="494823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60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20" name="Text Placeholder 19"/>
          <p:cNvSpPr>
            <a:spLocks noGrp="1"/>
          </p:cNvSpPr>
          <p:nvPr>
            <p:ph type="body" sz="quarter" idx="14" hasCustomPrompt="1"/>
          </p:nvPr>
        </p:nvSpPr>
        <p:spPr>
          <a:xfrm>
            <a:off x="442913" y="4457699"/>
            <a:ext cx="3768725" cy="1995489"/>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19563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b="21133"/>
          <a:stretch>
            <a:fillRect/>
          </a:stretch>
        </p:blipFill>
        <p:spPr bwMode="auto">
          <a:xfrm>
            <a:off x="3748088" y="0"/>
            <a:ext cx="57721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l="15924" t="5823" r="2689" b="3011"/>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a:blip r:embed="rId4">
            <a:extLst>
              <a:ext uri="{28A0092B-C50C-407E-A947-70E740481C1C}">
                <a14:useLocalDpi xmlns:a14="http://schemas.microsoft.com/office/drawing/2010/main" val="0"/>
              </a:ext>
            </a:extLst>
          </a:blip>
          <a:srcRect l="2" r="18089" b="14503"/>
          <a:stretch>
            <a:fillRect/>
          </a:stretch>
        </p:blipFill>
        <p:spPr bwMode="auto">
          <a:xfrm>
            <a:off x="4572000" y="3414713"/>
            <a:ext cx="494823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p:cNvSpPr>
            <a:spLocks noGrp="1"/>
          </p:cNvSpPr>
          <p:nvPr>
            <p:ph type="body" sz="quarter" idx="14" hasCustomPrompt="1"/>
          </p:nvPr>
        </p:nvSpPr>
        <p:spPr>
          <a:xfrm>
            <a:off x="442913" y="4848781"/>
            <a:ext cx="3768725" cy="1604408"/>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3" name="Text Placeholder 2"/>
          <p:cNvSpPr>
            <a:spLocks noGrp="1"/>
          </p:cNvSpPr>
          <p:nvPr>
            <p:ph type="body" idx="15" hasCustomPrompt="1"/>
          </p:nvPr>
        </p:nvSpPr>
        <p:spPr>
          <a:xfrm>
            <a:off x="442912" y="3847610"/>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34567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20" name="Text Placeholder 19"/>
          <p:cNvSpPr>
            <a:spLocks noGrp="1"/>
          </p:cNvSpPr>
          <p:nvPr>
            <p:ph type="body" sz="quarter" idx="14" hasCustomPrompt="1"/>
          </p:nvPr>
        </p:nvSpPr>
        <p:spPr>
          <a:xfrm>
            <a:off x="442913" y="4848781"/>
            <a:ext cx="3768725" cy="1604408"/>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 Placeholder 2"/>
          <p:cNvSpPr>
            <a:spLocks noGrp="1"/>
          </p:cNvSpPr>
          <p:nvPr>
            <p:ph type="body" idx="15" hasCustomPrompt="1"/>
          </p:nvPr>
        </p:nvSpPr>
        <p:spPr>
          <a:xfrm>
            <a:off x="442912" y="3847610"/>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18481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3638" y="4684713"/>
            <a:ext cx="17351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hasCustomPrompt="1"/>
          </p:nvPr>
        </p:nvSpPr>
        <p:spPr>
          <a:xfrm>
            <a:off x="1973369"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493506" y="2783471"/>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6" y="2997719"/>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2018</a:t>
            </a:r>
          </a:p>
        </p:txBody>
      </p:sp>
      <p:sp>
        <p:nvSpPr>
          <p:cNvPr id="7" name="TextBox 6"/>
          <p:cNvSpPr txBox="1">
            <a:spLocks noChangeArrowheads="1"/>
          </p:cNvSpPr>
          <p:nvPr userDrawn="1"/>
        </p:nvSpPr>
        <p:spPr bwMode="auto">
          <a:xfrm>
            <a:off x="7167716" y="6537325"/>
            <a:ext cx="1976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Tree>
    <p:extLst>
      <p:ext uri="{BB962C8B-B14F-4D97-AF65-F5344CB8AC3E}">
        <p14:creationId xmlns:p14="http://schemas.microsoft.com/office/powerpoint/2010/main" val="76999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2">
            <a:extLst>
              <a:ext uri="{28A0092B-C50C-407E-A947-70E740481C1C}">
                <a14:useLocalDpi xmlns:a14="http://schemas.microsoft.com/office/drawing/2010/main" val="0"/>
              </a:ext>
            </a:extLst>
          </a:blip>
          <a:srcRect b="21133"/>
          <a:stretch>
            <a:fillRect/>
          </a:stretch>
        </p:blipFill>
        <p:spPr bwMode="auto">
          <a:xfrm>
            <a:off x="3748088" y="0"/>
            <a:ext cx="57721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userDrawn="1"/>
        </p:nvPicPr>
        <p:blipFill>
          <a:blip r:embed="rId3">
            <a:extLst>
              <a:ext uri="{28A0092B-C50C-407E-A947-70E740481C1C}">
                <a14:useLocalDpi xmlns:a14="http://schemas.microsoft.com/office/drawing/2010/main" val="0"/>
              </a:ext>
            </a:extLst>
          </a:blip>
          <a:srcRect l="15924" t="5823" r="2689" b="3011"/>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p:cNvPicPr>
          <p:nvPr userDrawn="1"/>
        </p:nvPicPr>
        <p:blipFill>
          <a:blip r:embed="rId4">
            <a:extLst>
              <a:ext uri="{28A0092B-C50C-407E-A947-70E740481C1C}">
                <a14:useLocalDpi xmlns:a14="http://schemas.microsoft.com/office/drawing/2010/main" val="0"/>
              </a:ext>
            </a:extLst>
          </a:blip>
          <a:srcRect l="2" r="18089" b="14503"/>
          <a:stretch>
            <a:fillRect/>
          </a:stretch>
        </p:blipFill>
        <p:spPr bwMode="auto">
          <a:xfrm>
            <a:off x="4572000" y="3414713"/>
            <a:ext cx="494823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9" name="Title 1"/>
          <p:cNvSpPr>
            <a:spLocks noGrp="1" noChangeAspect="1"/>
          </p:cNvSpPr>
          <p:nvPr>
            <p:ph type="title" hasCustomPrompt="1"/>
          </p:nvPr>
        </p:nvSpPr>
        <p:spPr>
          <a:xfrm>
            <a:off x="795055" y="4297560"/>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1450319" y="5189687"/>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11783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2" name="Title 1"/>
          <p:cNvSpPr>
            <a:spLocks noGrp="1" noChangeAspect="1"/>
          </p:cNvSpPr>
          <p:nvPr>
            <p:ph type="title" hasCustomPrompt="1"/>
          </p:nvPr>
        </p:nvSpPr>
        <p:spPr>
          <a:xfrm>
            <a:off x="795055" y="4297560"/>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19" y="5189687"/>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0244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442913" y="5073445"/>
            <a:ext cx="3768725"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1" name="Text Placeholder 7"/>
          <p:cNvSpPr>
            <a:spLocks noGrp="1"/>
          </p:cNvSpPr>
          <p:nvPr>
            <p:ph type="body" sz="quarter" idx="10" hasCustomPrompt="1"/>
          </p:nvPr>
        </p:nvSpPr>
        <p:spPr>
          <a:xfrm>
            <a:off x="442913" y="1775706"/>
            <a:ext cx="3768725"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dirty="0"/>
              <a:t>Bulleted list</a:t>
            </a:r>
          </a:p>
        </p:txBody>
      </p:sp>
      <p:sp>
        <p:nvSpPr>
          <p:cNvPr id="13" name="Text Placeholder 2"/>
          <p:cNvSpPr>
            <a:spLocks noGrp="1"/>
          </p:cNvSpPr>
          <p:nvPr>
            <p:ph type="body" idx="15" hasCustomPrompt="1"/>
          </p:nvPr>
        </p:nvSpPr>
        <p:spPr>
          <a:xfrm>
            <a:off x="442913" y="857693"/>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l="26056" t="507" r="29752"/>
          <a:stretch>
            <a:fillRect/>
          </a:stretch>
        </p:blipFill>
        <p:spPr bwMode="auto">
          <a:xfrm>
            <a:off x="4572000" y="0"/>
            <a:ext cx="457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28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8" name="Text Placeholder 19"/>
          <p:cNvSpPr>
            <a:spLocks noGrp="1"/>
          </p:cNvSpPr>
          <p:nvPr>
            <p:ph type="body" sz="quarter" idx="14" hasCustomPrompt="1"/>
          </p:nvPr>
        </p:nvSpPr>
        <p:spPr>
          <a:xfrm>
            <a:off x="442913" y="5073445"/>
            <a:ext cx="3768725"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9" name="Text Placeholder 7"/>
          <p:cNvSpPr>
            <a:spLocks noGrp="1"/>
          </p:cNvSpPr>
          <p:nvPr>
            <p:ph type="body" sz="quarter" idx="10" hasCustomPrompt="1"/>
          </p:nvPr>
        </p:nvSpPr>
        <p:spPr>
          <a:xfrm>
            <a:off x="442913" y="1775706"/>
            <a:ext cx="3768725"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dirty="0"/>
              <a:t>Bulleted list</a:t>
            </a:r>
          </a:p>
        </p:txBody>
      </p:sp>
      <p:sp>
        <p:nvSpPr>
          <p:cNvPr id="10" name="Text Placeholder 2"/>
          <p:cNvSpPr>
            <a:spLocks noGrp="1"/>
          </p:cNvSpPr>
          <p:nvPr>
            <p:ph type="body" idx="15" hasCustomPrompt="1"/>
          </p:nvPr>
        </p:nvSpPr>
        <p:spPr>
          <a:xfrm>
            <a:off x="442913" y="857693"/>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304539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l="23473" r="6767" b="21519"/>
          <a:stretch>
            <a:fillRect/>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noChangeAspect="1"/>
          </p:cNvSpPr>
          <p:nvPr>
            <p:ph type="title" hasCustomPrompt="1"/>
          </p:nvPr>
        </p:nvSpPr>
        <p:spPr>
          <a:xfrm>
            <a:off x="538269"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5" name="Text Placeholder 2"/>
          <p:cNvSpPr>
            <a:spLocks noGrp="1" noChangeAspect="1"/>
          </p:cNvSpPr>
          <p:nvPr>
            <p:ph type="body" idx="1" hasCustomPrompt="1"/>
          </p:nvPr>
        </p:nvSpPr>
        <p:spPr>
          <a:xfrm>
            <a:off x="538269"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6" name="Text Placeholder 2"/>
          <p:cNvSpPr>
            <a:spLocks noGrp="1" noChangeAspect="1"/>
          </p:cNvSpPr>
          <p:nvPr>
            <p:ph type="body" idx="10" hasCustomPrompt="1"/>
          </p:nvPr>
        </p:nvSpPr>
        <p:spPr>
          <a:xfrm>
            <a:off x="2231139" y="2232655"/>
            <a:ext cx="3198660" cy="1190514"/>
          </a:xfrm>
          <a:solidFill>
            <a:srgbClr val="E52212"/>
          </a:solidFill>
        </p:spPr>
        <p:txBody>
          <a:bodyPr wrap="none" lIns="144000" tIns="36000" rIns="144000" anchor="ctr">
            <a:spAutoFit/>
          </a:bodyPr>
          <a:lstStyle>
            <a:lvl1pPr marL="0" indent="0" algn="l">
              <a:lnSpc>
                <a:spcPct val="100000"/>
              </a:lnSpc>
              <a:spcBef>
                <a:spcPts val="0"/>
              </a:spcBef>
              <a:buNone/>
              <a:defRPr sz="75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341166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a:t>Click icon to add picture</a:t>
            </a:r>
            <a:endParaRPr lang="en-AU" altLang="en-US" noProof="0" dirty="0"/>
          </a:p>
        </p:txBody>
      </p:sp>
      <p:sp>
        <p:nvSpPr>
          <p:cNvPr id="4" name="Title 1"/>
          <p:cNvSpPr>
            <a:spLocks noGrp="1" noChangeAspect="1"/>
          </p:cNvSpPr>
          <p:nvPr>
            <p:ph type="title" hasCustomPrompt="1"/>
          </p:nvPr>
        </p:nvSpPr>
        <p:spPr>
          <a:xfrm>
            <a:off x="538269"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5" name="Text Placeholder 2"/>
          <p:cNvSpPr>
            <a:spLocks noGrp="1" noChangeAspect="1"/>
          </p:cNvSpPr>
          <p:nvPr>
            <p:ph type="body" idx="1" hasCustomPrompt="1"/>
          </p:nvPr>
        </p:nvSpPr>
        <p:spPr>
          <a:xfrm>
            <a:off x="538269"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6" name="Text Placeholder 2"/>
          <p:cNvSpPr>
            <a:spLocks noGrp="1" noChangeAspect="1"/>
          </p:cNvSpPr>
          <p:nvPr>
            <p:ph type="body" idx="10" hasCustomPrompt="1"/>
          </p:nvPr>
        </p:nvSpPr>
        <p:spPr>
          <a:xfrm>
            <a:off x="2231139" y="2232655"/>
            <a:ext cx="3198660" cy="1190514"/>
          </a:xfrm>
          <a:solidFill>
            <a:srgbClr val="E52212"/>
          </a:solidFill>
        </p:spPr>
        <p:txBody>
          <a:bodyPr wrap="none" lIns="144000" tIns="36000" rIns="144000" anchor="ctr">
            <a:spAutoFit/>
          </a:bodyPr>
          <a:lstStyle>
            <a:lvl1pPr marL="0" indent="0" algn="l">
              <a:lnSpc>
                <a:spcPct val="100000"/>
              </a:lnSpc>
              <a:spcBef>
                <a:spcPts val="0"/>
              </a:spcBef>
              <a:buNone/>
              <a:defRPr sz="75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10360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l="36719" r="18887"/>
          <a:stretch>
            <a:fillRect/>
          </a:stretch>
        </p:blipFill>
        <p:spPr bwMode="auto">
          <a:xfrm>
            <a:off x="4572000" y="-6350"/>
            <a:ext cx="457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noChangeAspect="1"/>
          </p:cNvSpPr>
          <p:nvPr>
            <p:ph type="title" hasCustomPrompt="1"/>
          </p:nvPr>
        </p:nvSpPr>
        <p:spPr>
          <a:xfrm>
            <a:off x="393574" y="1754385"/>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8" y="2646512"/>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4" y="3834581"/>
            <a:ext cx="2773730"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348999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85"/>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8" y="2646512"/>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4" y="3834581"/>
            <a:ext cx="2773730"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Tree>
    <p:extLst>
      <p:ext uri="{BB962C8B-B14F-4D97-AF65-F5344CB8AC3E}">
        <p14:creationId xmlns:p14="http://schemas.microsoft.com/office/powerpoint/2010/main" val="109390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0775" y="4813300"/>
            <a:ext cx="17351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2355098" y="2262971"/>
            <a:ext cx="2831573" cy="1267458"/>
          </a:xfrm>
          <a:solidFill>
            <a:schemeClr val="bg1"/>
          </a:solidFill>
        </p:spPr>
        <p:txBody>
          <a:bodyPr wrap="none" lIns="144000" tIns="36000" rIns="144000" anchor="ctr">
            <a:spAutoFit/>
          </a:bodyPr>
          <a:lstStyle>
            <a:lvl1pPr algn="r">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Thank</a:t>
            </a:r>
          </a:p>
        </p:txBody>
      </p:sp>
      <p:sp>
        <p:nvSpPr>
          <p:cNvPr id="8" name="Text Placeholder 2"/>
          <p:cNvSpPr>
            <a:spLocks noGrp="1" noChangeAspect="1"/>
          </p:cNvSpPr>
          <p:nvPr>
            <p:ph type="body" idx="1" hasCustomPrompt="1"/>
          </p:nvPr>
        </p:nvSpPr>
        <p:spPr>
          <a:xfrm>
            <a:off x="5057776" y="2528466"/>
            <a:ext cx="1790699" cy="1303809"/>
          </a:xfrm>
          <a:solidFill>
            <a:schemeClr val="bg1"/>
          </a:solidFill>
        </p:spPr>
        <p:txBody>
          <a:bodyPr wrap="none" lIns="144000" tIns="0" rIns="144000" bIns="72000" anchor="ctr">
            <a:spAutoFit/>
          </a:bodyPr>
          <a:lstStyle>
            <a:lvl1pPr marL="0" indent="0" algn="l">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you</a:t>
            </a:r>
          </a:p>
        </p:txBody>
      </p:sp>
    </p:spTree>
    <p:extLst>
      <p:ext uri="{BB962C8B-B14F-4D97-AF65-F5344CB8AC3E}">
        <p14:creationId xmlns:p14="http://schemas.microsoft.com/office/powerpoint/2010/main" val="241016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51643F-E365-44D1-92ED-65499C3DBCD1}" type="datetimeFigureOut">
              <a:rPr lang="en-AU" smtClean="0"/>
              <a:t>4/6/21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06D78B-DB60-491D-BAC4-C225862E2033}" type="slidenum">
              <a:rPr lang="en-AU" smtClean="0"/>
              <a:t>‹#›</a:t>
            </a:fld>
            <a:endParaRPr lang="en-AU"/>
          </a:p>
        </p:txBody>
      </p:sp>
    </p:spTree>
    <p:extLst>
      <p:ext uri="{BB962C8B-B14F-4D97-AF65-F5344CB8AC3E}">
        <p14:creationId xmlns:p14="http://schemas.microsoft.com/office/powerpoint/2010/main" val="18804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3"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l="36719" r="18887"/>
          <a:stretch>
            <a:fillRect/>
          </a:stretch>
        </p:blipFill>
        <p:spPr bwMode="auto">
          <a:xfrm>
            <a:off x="4572000" y="-6350"/>
            <a:ext cx="457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38"/>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3" y="0"/>
            <a:ext cx="4576763"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Tree>
    <p:extLst>
      <p:ext uri="{BB962C8B-B14F-4D97-AF65-F5344CB8AC3E}">
        <p14:creationId xmlns:p14="http://schemas.microsoft.com/office/powerpoint/2010/main" val="405708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C84B-342A-4E90-9CD9-55650C123A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BCA3C85-F114-4EA0-9FCD-D222D49DD063}"/>
              </a:ext>
            </a:extLst>
          </p:cNvPr>
          <p:cNvSpPr>
            <a:spLocks noGrp="1"/>
          </p:cNvSpPr>
          <p:nvPr>
            <p:ph type="dt" sz="half" idx="10"/>
          </p:nvPr>
        </p:nvSpPr>
        <p:spPr/>
        <p:txBody>
          <a:bodyPr/>
          <a:lstStyle/>
          <a:p>
            <a:fld id="{3C4173B2-EA4D-4F71-BD26-4459BC67998A}" type="datetimeFigureOut">
              <a:rPr lang="en-AU" smtClean="0"/>
              <a:t>4/6/21</a:t>
            </a:fld>
            <a:endParaRPr lang="en-AU"/>
          </a:p>
        </p:txBody>
      </p:sp>
      <p:sp>
        <p:nvSpPr>
          <p:cNvPr id="4" name="Footer Placeholder 3">
            <a:extLst>
              <a:ext uri="{FF2B5EF4-FFF2-40B4-BE49-F238E27FC236}">
                <a16:creationId xmlns:a16="http://schemas.microsoft.com/office/drawing/2014/main" id="{4EED2494-9506-42AE-BB10-EFB3BF81976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F659F9-FE1C-484A-BC67-4F908E127425}"/>
              </a:ext>
            </a:extLst>
          </p:cNvPr>
          <p:cNvSpPr>
            <a:spLocks noGrp="1"/>
          </p:cNvSpPr>
          <p:nvPr>
            <p:ph type="sldNum" sz="quarter" idx="12"/>
          </p:nvPr>
        </p:nvSpPr>
        <p:spPr/>
        <p:txBody>
          <a:bodyPr/>
          <a:lstStyle/>
          <a:p>
            <a:fld id="{702516A9-6E49-4930-AD42-9127DC72FF09}" type="slidenum">
              <a:rPr lang="en-AU" smtClean="0"/>
              <a:t>‹#›</a:t>
            </a:fld>
            <a:endParaRPr lang="en-AU"/>
          </a:p>
        </p:txBody>
      </p:sp>
    </p:spTree>
    <p:extLst>
      <p:ext uri="{BB962C8B-B14F-4D97-AF65-F5344CB8AC3E}">
        <p14:creationId xmlns:p14="http://schemas.microsoft.com/office/powerpoint/2010/main" val="308447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5" name="Rectangle 4"/>
          <p:cNvSpPr/>
          <p:nvPr userDrawn="1"/>
        </p:nvSpPr>
        <p:spPr>
          <a:xfrm>
            <a:off x="-4763"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5098924" y="265771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38"/>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3" y="0"/>
            <a:ext cx="4576763"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Tree>
    <p:extLst>
      <p:ext uri="{BB962C8B-B14F-4D97-AF65-F5344CB8AC3E}">
        <p14:creationId xmlns:p14="http://schemas.microsoft.com/office/powerpoint/2010/main" val="37976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698"/>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rgbClr val="808080"/>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Bulleted list</a:t>
            </a:r>
          </a:p>
        </p:txBody>
      </p:sp>
    </p:spTree>
    <p:extLst>
      <p:ext uri="{BB962C8B-B14F-4D97-AF65-F5344CB8AC3E}">
        <p14:creationId xmlns:p14="http://schemas.microsoft.com/office/powerpoint/2010/main" val="40094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698"/>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rgbClr val="808080"/>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290195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Tree>
    <p:extLst>
      <p:ext uri="{BB962C8B-B14F-4D97-AF65-F5344CB8AC3E}">
        <p14:creationId xmlns:p14="http://schemas.microsoft.com/office/powerpoint/2010/main" val="172708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600"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374247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12800"/>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8"/>
            <a:ext cx="3868340"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hasCustomPrompt="1"/>
          </p:nvPr>
        </p:nvSpPr>
        <p:spPr>
          <a:xfrm>
            <a:off x="629842" y="3429000"/>
            <a:ext cx="3868340"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4629150" y="2772698"/>
            <a:ext cx="3887391"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4629150" y="3429000"/>
            <a:ext cx="3887391" cy="2390477"/>
          </a:xfrm>
        </p:spPr>
        <p:txBody>
          <a:bodyPr/>
          <a:lstStyle>
            <a:lvl1pPr>
              <a:defRPr/>
            </a:lvl1pPr>
          </a:lstStyle>
          <a:p>
            <a:pPr lvl="0"/>
            <a:r>
              <a:rPr lang="en-US" dirty="0"/>
              <a:t>Bulleted list</a:t>
            </a:r>
          </a:p>
        </p:txBody>
      </p:sp>
    </p:spTree>
    <p:extLst>
      <p:ext uri="{BB962C8B-B14F-4D97-AF65-F5344CB8AC3E}">
        <p14:creationId xmlns:p14="http://schemas.microsoft.com/office/powerpoint/2010/main" val="3634434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7127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628650" y="2795588"/>
            <a:ext cx="7886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pic>
        <p:nvPicPr>
          <p:cNvPr id="1028" name="Picture 11"/>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7891463" y="6400800"/>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6438900"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2"/>
          <p:cNvSpPr txBox="1">
            <a:spLocks noChangeAspect="1" noChangeArrowheads="1"/>
          </p:cNvSpPr>
          <p:nvPr userDrawn="1"/>
        </p:nvSpPr>
        <p:spPr bwMode="auto">
          <a:xfrm>
            <a:off x="7953902" y="0"/>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60" r:id="rId4"/>
    <p:sldLayoutId id="2147483836" r:id="rId5"/>
    <p:sldLayoutId id="2147483862" r:id="rId6"/>
    <p:sldLayoutId id="2147483861"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58" r:id="rId16"/>
    <p:sldLayoutId id="2147483857" r:id="rId17"/>
    <p:sldLayoutId id="2147483863" r:id="rId18"/>
    <p:sldLayoutId id="2147483848" r:id="rId19"/>
    <p:sldLayoutId id="2147483856" r:id="rId20"/>
    <p:sldLayoutId id="2147483855" r:id="rId21"/>
    <p:sldLayoutId id="2147483854" r:id="rId22"/>
    <p:sldLayoutId id="2147483849" r:id="rId23"/>
    <p:sldLayoutId id="2147483853" r:id="rId24"/>
    <p:sldLayoutId id="2147483850" r:id="rId25"/>
    <p:sldLayoutId id="2147483859" r:id="rId26"/>
    <p:sldLayoutId id="2147483851" r:id="rId27"/>
    <p:sldLayoutId id="2147483852" r:id="rId28"/>
    <p:sldLayoutId id="2147483868" r:id="rId29"/>
    <p:sldLayoutId id="2147483869" r:id="rId30"/>
  </p:sldLayoutIdLst>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900" indent="-215900"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71488" indent="-241300"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75" indent="-176213"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latrobe.edu.au/students/study-resources/learninghu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01A88B-CEDE-4EE8-9580-A9866D1FED9C}"/>
              </a:ext>
            </a:extLst>
          </p:cNvPr>
          <p:cNvSpPr>
            <a:spLocks noGrp="1" noChangeArrowheads="1"/>
          </p:cNvSpPr>
          <p:nvPr>
            <p:ph type="title"/>
          </p:nvPr>
        </p:nvSpPr>
        <p:spPr/>
        <p:txBody>
          <a:bodyPr/>
          <a:lstStyle/>
          <a:p>
            <a:pPr eaLnBrk="1" hangingPunct="1"/>
            <a:r>
              <a:rPr lang="en-AU" altLang="en-US" dirty="0"/>
              <a:t> </a:t>
            </a:r>
            <a:r>
              <a:rPr lang="en-AU" altLang="en-US" b="1" dirty="0">
                <a:solidFill>
                  <a:srgbClr val="FF0000"/>
                </a:solidFill>
              </a:rPr>
              <a:t>Essay writing is a process</a:t>
            </a:r>
          </a:p>
        </p:txBody>
      </p:sp>
      <p:sp>
        <p:nvSpPr>
          <p:cNvPr id="5123" name="Rectangle 3">
            <a:extLst>
              <a:ext uri="{FF2B5EF4-FFF2-40B4-BE49-F238E27FC236}">
                <a16:creationId xmlns:a16="http://schemas.microsoft.com/office/drawing/2014/main" id="{BDD0CA8D-3A92-4F73-89C2-C74324655BA0}"/>
              </a:ext>
            </a:extLst>
          </p:cNvPr>
          <p:cNvSpPr>
            <a:spLocks noGrp="1" noChangeArrowheads="1"/>
          </p:cNvSpPr>
          <p:nvPr>
            <p:ph type="body" idx="1"/>
          </p:nvPr>
        </p:nvSpPr>
        <p:spPr>
          <a:xfrm>
            <a:off x="579889" y="1984728"/>
            <a:ext cx="8173493" cy="3646884"/>
          </a:xfrm>
        </p:spPr>
        <p:txBody>
          <a:bodyPr/>
          <a:lstStyle/>
          <a:p>
            <a:pPr eaLnBrk="1" hangingPunct="1"/>
            <a:r>
              <a:rPr lang="en-AU" altLang="en-US" dirty="0">
                <a:solidFill>
                  <a:schemeClr val="tx1"/>
                </a:solidFill>
              </a:rPr>
              <a:t>Understand the topic – define keywords</a:t>
            </a:r>
          </a:p>
          <a:p>
            <a:pPr eaLnBrk="1" hangingPunct="1"/>
            <a:r>
              <a:rPr lang="en-AU" altLang="en-US" dirty="0">
                <a:solidFill>
                  <a:schemeClr val="tx1"/>
                </a:solidFill>
              </a:rPr>
              <a:t>Research  - brainstorm, mind map, read</a:t>
            </a:r>
          </a:p>
          <a:p>
            <a:pPr eaLnBrk="1" hangingPunct="1"/>
            <a:r>
              <a:rPr lang="en-AU" altLang="en-US" dirty="0">
                <a:solidFill>
                  <a:schemeClr val="tx1"/>
                </a:solidFill>
              </a:rPr>
              <a:t>Take notes – use your own words unless quoting, note referencing details</a:t>
            </a:r>
          </a:p>
          <a:p>
            <a:pPr eaLnBrk="1" hangingPunct="1"/>
            <a:r>
              <a:rPr lang="en-AU" altLang="en-US" dirty="0">
                <a:solidFill>
                  <a:schemeClr val="tx1"/>
                </a:solidFill>
              </a:rPr>
              <a:t>Plan – organise your ideas</a:t>
            </a:r>
          </a:p>
          <a:p>
            <a:pPr eaLnBrk="1" hangingPunct="1"/>
            <a:r>
              <a:rPr lang="en-AU" altLang="en-US" dirty="0">
                <a:solidFill>
                  <a:schemeClr val="tx1"/>
                </a:solidFill>
              </a:rPr>
              <a:t>First draft – get down main ideas</a:t>
            </a:r>
          </a:p>
          <a:p>
            <a:pPr eaLnBrk="1" hangingPunct="1"/>
            <a:r>
              <a:rPr lang="en-AU" altLang="en-US" dirty="0">
                <a:solidFill>
                  <a:schemeClr val="tx1"/>
                </a:solidFill>
              </a:rPr>
              <a:t>Re-draft – focus on structure</a:t>
            </a:r>
          </a:p>
          <a:p>
            <a:pPr eaLnBrk="1" hangingPunct="1"/>
            <a:r>
              <a:rPr lang="en-AU" altLang="en-US" dirty="0">
                <a:solidFill>
                  <a:schemeClr val="tx1"/>
                </a:solidFill>
              </a:rPr>
              <a:t>Edit – polish, check spelling and wordcount</a:t>
            </a:r>
          </a:p>
          <a:p>
            <a:pPr eaLnBrk="1" hangingPunct="1"/>
            <a:endParaRPr lang="en-AU" altLang="en-US" dirty="0"/>
          </a:p>
          <a:p>
            <a:pPr eaLnBrk="1" hangingPunct="1">
              <a:buFont typeface="Wingdings" panose="05000000000000000000" pitchFamily="2" charset="2"/>
              <a:buNone/>
            </a:pPr>
            <a:endParaRPr lang="en-AU"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7629-4AD2-478E-A278-41B448A0E228}"/>
              </a:ext>
            </a:extLst>
          </p:cNvPr>
          <p:cNvSpPr>
            <a:spLocks noGrp="1"/>
          </p:cNvSpPr>
          <p:nvPr>
            <p:ph type="title"/>
          </p:nvPr>
        </p:nvSpPr>
        <p:spPr>
          <a:xfrm>
            <a:off x="408313" y="327197"/>
            <a:ext cx="7886700" cy="906691"/>
          </a:xfrm>
        </p:spPr>
        <p:txBody>
          <a:bodyPr/>
          <a:lstStyle/>
          <a:p>
            <a:r>
              <a:rPr lang="en-AU" dirty="0"/>
              <a:t>Mind your language</a:t>
            </a:r>
          </a:p>
        </p:txBody>
      </p:sp>
      <p:sp>
        <p:nvSpPr>
          <p:cNvPr id="3" name="Content Placeholder 2">
            <a:extLst>
              <a:ext uri="{FF2B5EF4-FFF2-40B4-BE49-F238E27FC236}">
                <a16:creationId xmlns:a16="http://schemas.microsoft.com/office/drawing/2014/main" id="{4E2119E8-C0E0-470D-943D-232795CA4A0B}"/>
              </a:ext>
            </a:extLst>
          </p:cNvPr>
          <p:cNvSpPr>
            <a:spLocks noGrp="1"/>
          </p:cNvSpPr>
          <p:nvPr>
            <p:ph idx="1"/>
          </p:nvPr>
        </p:nvSpPr>
        <p:spPr>
          <a:xfrm>
            <a:off x="213360" y="2038350"/>
            <a:ext cx="8818880" cy="4138613"/>
          </a:xfrm>
        </p:spPr>
        <p:txBody>
          <a:bodyPr/>
          <a:lstStyle/>
          <a:p>
            <a:r>
              <a:rPr lang="en-AU" sz="2400" dirty="0">
                <a:solidFill>
                  <a:schemeClr val="tx1"/>
                </a:solidFill>
              </a:rPr>
              <a:t>Avoid colloquialisms, informal language (kids)</a:t>
            </a:r>
          </a:p>
          <a:p>
            <a:r>
              <a:rPr lang="en-AU" sz="2400" dirty="0">
                <a:solidFill>
                  <a:schemeClr val="tx1"/>
                </a:solidFill>
              </a:rPr>
              <a:t>Do not use contractions (isn’t, won’t)</a:t>
            </a:r>
          </a:p>
          <a:p>
            <a:r>
              <a:rPr lang="en-AU" sz="2400" dirty="0">
                <a:solidFill>
                  <a:schemeClr val="tx1"/>
                </a:solidFill>
              </a:rPr>
              <a:t>Do not use abbreviations (uni, </a:t>
            </a:r>
            <a:r>
              <a:rPr lang="en-AU" sz="2400" dirty="0" err="1">
                <a:solidFill>
                  <a:schemeClr val="tx1"/>
                </a:solidFill>
              </a:rPr>
              <a:t>prac</a:t>
            </a:r>
            <a:r>
              <a:rPr lang="en-AU" sz="2400" dirty="0">
                <a:solidFill>
                  <a:schemeClr val="tx1"/>
                </a:solidFill>
              </a:rPr>
              <a:t>, etc)</a:t>
            </a:r>
          </a:p>
          <a:p>
            <a:r>
              <a:rPr lang="en-AU" sz="2400" dirty="0">
                <a:solidFill>
                  <a:schemeClr val="tx1"/>
                </a:solidFill>
              </a:rPr>
              <a:t>Use tentative language (</a:t>
            </a:r>
            <a:r>
              <a:rPr lang="en-AU" sz="2400" i="1" dirty="0">
                <a:solidFill>
                  <a:schemeClr val="tx1"/>
                </a:solidFill>
              </a:rPr>
              <a:t>could, may, should, possibly </a:t>
            </a:r>
            <a:r>
              <a:rPr lang="en-AU" sz="2400" dirty="0">
                <a:solidFill>
                  <a:schemeClr val="tx1"/>
                </a:solidFill>
              </a:rPr>
              <a:t>. . .)</a:t>
            </a:r>
          </a:p>
          <a:p>
            <a:r>
              <a:rPr lang="en-AU" sz="2400" dirty="0">
                <a:solidFill>
                  <a:schemeClr val="tx1"/>
                </a:solidFill>
              </a:rPr>
              <a:t>Use a variety of reporting verbs (</a:t>
            </a:r>
            <a:r>
              <a:rPr lang="en-AU" sz="2400" i="1" dirty="0">
                <a:solidFill>
                  <a:schemeClr val="tx1"/>
                </a:solidFill>
              </a:rPr>
              <a:t>refutes, claims, suggests </a:t>
            </a:r>
            <a:r>
              <a:rPr lang="en-AU" sz="2400" dirty="0">
                <a:solidFill>
                  <a:schemeClr val="tx1"/>
                </a:solidFill>
              </a:rPr>
              <a:t>. . .)</a:t>
            </a:r>
          </a:p>
          <a:p>
            <a:r>
              <a:rPr lang="en-AU" sz="2400" dirty="0">
                <a:solidFill>
                  <a:srgbClr val="FF0000"/>
                </a:solidFill>
              </a:rPr>
              <a:t>Be impersonal/ objective  (no </a:t>
            </a:r>
            <a:r>
              <a:rPr lang="en-AU" sz="2400" i="1" dirty="0">
                <a:solidFill>
                  <a:srgbClr val="FF0000"/>
                </a:solidFill>
              </a:rPr>
              <a:t>I, me, my, we, us, our, you, your</a:t>
            </a:r>
            <a:r>
              <a:rPr lang="en-AU" sz="2400" dirty="0">
                <a:solidFill>
                  <a:srgbClr val="FF0000"/>
                </a:solidFill>
              </a:rPr>
              <a:t>)</a:t>
            </a:r>
          </a:p>
          <a:p>
            <a:pPr lvl="1"/>
            <a:r>
              <a:rPr lang="en-AU" sz="2400" b="1" dirty="0">
                <a:solidFill>
                  <a:srgbClr val="FF0000"/>
                </a:solidFill>
              </a:rPr>
              <a:t>Note: however, often your essays require you to be reflective</a:t>
            </a:r>
          </a:p>
          <a:p>
            <a:pPr marL="0" indent="0">
              <a:buNone/>
            </a:pPr>
            <a:endParaRPr lang="en-AU" sz="2400" dirty="0">
              <a:solidFill>
                <a:schemeClr val="tx1"/>
              </a:solidFill>
            </a:endParaRPr>
          </a:p>
          <a:p>
            <a:endParaRPr lang="en-AU" dirty="0"/>
          </a:p>
        </p:txBody>
      </p:sp>
    </p:spTree>
    <p:extLst>
      <p:ext uri="{BB962C8B-B14F-4D97-AF65-F5344CB8AC3E}">
        <p14:creationId xmlns:p14="http://schemas.microsoft.com/office/powerpoint/2010/main" val="321255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69F24C-752A-4343-BD96-C320A912E727}"/>
              </a:ext>
            </a:extLst>
          </p:cNvPr>
          <p:cNvSpPr>
            <a:spLocks noGrp="1"/>
          </p:cNvSpPr>
          <p:nvPr>
            <p:ph type="body" sz="quarter" idx="12"/>
          </p:nvPr>
        </p:nvSpPr>
        <p:spPr/>
        <p:txBody>
          <a:bodyPr/>
          <a:lstStyle/>
          <a:p>
            <a:endParaRPr lang="en-AU"/>
          </a:p>
        </p:txBody>
      </p:sp>
      <p:sp>
        <p:nvSpPr>
          <p:cNvPr id="3" name="Text Placeholder 2">
            <a:extLst>
              <a:ext uri="{FF2B5EF4-FFF2-40B4-BE49-F238E27FC236}">
                <a16:creationId xmlns:a16="http://schemas.microsoft.com/office/drawing/2014/main" id="{C525C0DF-8B86-4CD7-9FBD-8B9AA18F1E36}"/>
              </a:ext>
            </a:extLst>
          </p:cNvPr>
          <p:cNvSpPr>
            <a:spLocks noGrp="1"/>
          </p:cNvSpPr>
          <p:nvPr>
            <p:ph type="body" idx="11"/>
          </p:nvPr>
        </p:nvSpPr>
        <p:spPr/>
        <p:txBody>
          <a:bodyPr/>
          <a:lstStyle/>
          <a:p>
            <a:endParaRPr lang="en-AU"/>
          </a:p>
        </p:txBody>
      </p:sp>
      <p:sp>
        <p:nvSpPr>
          <p:cNvPr id="4" name="Text Placeholder 3">
            <a:extLst>
              <a:ext uri="{FF2B5EF4-FFF2-40B4-BE49-F238E27FC236}">
                <a16:creationId xmlns:a16="http://schemas.microsoft.com/office/drawing/2014/main" id="{532BDD8B-4FC9-4C7B-84CB-F80999951585}"/>
              </a:ext>
            </a:extLst>
          </p:cNvPr>
          <p:cNvSpPr>
            <a:spLocks noGrp="1"/>
          </p:cNvSpPr>
          <p:nvPr>
            <p:ph type="body" sz="quarter" idx="13"/>
          </p:nvPr>
        </p:nvSpPr>
        <p:spPr/>
        <p:txBody>
          <a:bodyPr/>
          <a:lstStyle/>
          <a:p>
            <a:endParaRPr lang="en-AU"/>
          </a:p>
        </p:txBody>
      </p:sp>
      <p:sp>
        <p:nvSpPr>
          <p:cNvPr id="5" name="Text Placeholder 4">
            <a:extLst>
              <a:ext uri="{FF2B5EF4-FFF2-40B4-BE49-F238E27FC236}">
                <a16:creationId xmlns:a16="http://schemas.microsoft.com/office/drawing/2014/main" id="{5F2DEF89-5223-4856-86B4-3D4AD586385F}"/>
              </a:ext>
            </a:extLst>
          </p:cNvPr>
          <p:cNvSpPr>
            <a:spLocks noGrp="1"/>
          </p:cNvSpPr>
          <p:nvPr>
            <p:ph type="body" idx="14"/>
          </p:nvPr>
        </p:nvSpPr>
        <p:spPr/>
        <p:txBody>
          <a:bodyPr/>
          <a:lstStyle/>
          <a:p>
            <a:endParaRPr lang="en-AU"/>
          </a:p>
        </p:txBody>
      </p:sp>
      <p:sp>
        <p:nvSpPr>
          <p:cNvPr id="6" name="Text Placeholder 5">
            <a:extLst>
              <a:ext uri="{FF2B5EF4-FFF2-40B4-BE49-F238E27FC236}">
                <a16:creationId xmlns:a16="http://schemas.microsoft.com/office/drawing/2014/main" id="{A1CFD61F-B518-4A68-A3F2-D46CB3849F6A}"/>
              </a:ext>
            </a:extLst>
          </p:cNvPr>
          <p:cNvSpPr>
            <a:spLocks noGrp="1"/>
          </p:cNvSpPr>
          <p:nvPr>
            <p:ph type="body" sz="quarter" idx="15"/>
          </p:nvPr>
        </p:nvSpPr>
        <p:spPr/>
        <p:txBody>
          <a:bodyPr/>
          <a:lstStyle/>
          <a:p>
            <a:endParaRPr lang="en-AU"/>
          </a:p>
        </p:txBody>
      </p:sp>
      <p:sp>
        <p:nvSpPr>
          <p:cNvPr id="7" name="Text Placeholder 6">
            <a:extLst>
              <a:ext uri="{FF2B5EF4-FFF2-40B4-BE49-F238E27FC236}">
                <a16:creationId xmlns:a16="http://schemas.microsoft.com/office/drawing/2014/main" id="{A13DA905-4DD0-4323-90D6-FFCB0F404644}"/>
              </a:ext>
            </a:extLst>
          </p:cNvPr>
          <p:cNvSpPr>
            <a:spLocks noGrp="1"/>
          </p:cNvSpPr>
          <p:nvPr>
            <p:ph type="body" idx="16"/>
          </p:nvPr>
        </p:nvSpPr>
        <p:spPr/>
        <p:txBody>
          <a:bodyPr/>
          <a:lstStyle/>
          <a:p>
            <a:endParaRPr lang="en-AU"/>
          </a:p>
        </p:txBody>
      </p:sp>
      <p:sp>
        <p:nvSpPr>
          <p:cNvPr id="8" name="Text Placeholder 7">
            <a:extLst>
              <a:ext uri="{FF2B5EF4-FFF2-40B4-BE49-F238E27FC236}">
                <a16:creationId xmlns:a16="http://schemas.microsoft.com/office/drawing/2014/main" id="{73D231B9-8112-4BEC-A67B-F1294F4317E4}"/>
              </a:ext>
            </a:extLst>
          </p:cNvPr>
          <p:cNvSpPr>
            <a:spLocks noGrp="1"/>
          </p:cNvSpPr>
          <p:nvPr>
            <p:ph type="body" sz="quarter" idx="17"/>
          </p:nvPr>
        </p:nvSpPr>
        <p:spPr/>
        <p:txBody>
          <a:bodyPr/>
          <a:lstStyle/>
          <a:p>
            <a:endParaRPr lang="en-AU"/>
          </a:p>
        </p:txBody>
      </p:sp>
      <p:sp>
        <p:nvSpPr>
          <p:cNvPr id="9" name="Text Placeholder 8">
            <a:extLst>
              <a:ext uri="{FF2B5EF4-FFF2-40B4-BE49-F238E27FC236}">
                <a16:creationId xmlns:a16="http://schemas.microsoft.com/office/drawing/2014/main" id="{D4524C57-EEC8-481F-B765-1243DAD7DB81}"/>
              </a:ext>
            </a:extLst>
          </p:cNvPr>
          <p:cNvSpPr>
            <a:spLocks noGrp="1"/>
          </p:cNvSpPr>
          <p:nvPr>
            <p:ph type="body" idx="18"/>
          </p:nvPr>
        </p:nvSpPr>
        <p:spPr/>
        <p:txBody>
          <a:bodyPr/>
          <a:lstStyle/>
          <a:p>
            <a:endParaRPr lang="en-AU"/>
          </a:p>
        </p:txBody>
      </p:sp>
      <p:pic>
        <p:nvPicPr>
          <p:cNvPr id="10" name="Picture 9">
            <a:extLst>
              <a:ext uri="{FF2B5EF4-FFF2-40B4-BE49-F238E27FC236}">
                <a16:creationId xmlns:a16="http://schemas.microsoft.com/office/drawing/2014/main" id="{1342E089-03AE-4883-AC2D-56CB67E4936A}"/>
              </a:ext>
            </a:extLst>
          </p:cNvPr>
          <p:cNvPicPr>
            <a:picLocks noChangeAspect="1"/>
          </p:cNvPicPr>
          <p:nvPr/>
        </p:nvPicPr>
        <p:blipFill>
          <a:blip r:embed="rId3"/>
          <a:stretch>
            <a:fillRect/>
          </a:stretch>
        </p:blipFill>
        <p:spPr>
          <a:xfrm>
            <a:off x="511727" y="1203070"/>
            <a:ext cx="8187655" cy="5410001"/>
          </a:xfrm>
          <a:prstGeom prst="rect">
            <a:avLst/>
          </a:prstGeom>
        </p:spPr>
      </p:pic>
      <p:sp>
        <p:nvSpPr>
          <p:cNvPr id="11" name="TextBox 10">
            <a:extLst>
              <a:ext uri="{FF2B5EF4-FFF2-40B4-BE49-F238E27FC236}">
                <a16:creationId xmlns:a16="http://schemas.microsoft.com/office/drawing/2014/main" id="{7E409770-70CD-4B5A-B8EF-9AC4ABDF7D01}"/>
              </a:ext>
            </a:extLst>
          </p:cNvPr>
          <p:cNvSpPr txBox="1"/>
          <p:nvPr/>
        </p:nvSpPr>
        <p:spPr>
          <a:xfrm>
            <a:off x="285225" y="327171"/>
            <a:ext cx="8288323" cy="369332"/>
          </a:xfrm>
          <a:prstGeom prst="rect">
            <a:avLst/>
          </a:prstGeom>
          <a:noFill/>
        </p:spPr>
        <p:txBody>
          <a:bodyPr wrap="square" rtlCol="0">
            <a:spAutoFit/>
          </a:bodyPr>
          <a:lstStyle/>
          <a:p>
            <a:r>
              <a:rPr lang="en-AU" dirty="0">
                <a:hlinkClick r:id="rId4"/>
              </a:rPr>
              <a:t>https://www.latrobe.edu.au/students/study-resources/learninghub</a:t>
            </a:r>
            <a:endParaRPr lang="en-AU" dirty="0"/>
          </a:p>
        </p:txBody>
      </p:sp>
    </p:spTree>
    <p:extLst>
      <p:ext uri="{BB962C8B-B14F-4D97-AF65-F5344CB8AC3E}">
        <p14:creationId xmlns:p14="http://schemas.microsoft.com/office/powerpoint/2010/main" val="159506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CED36-4BE7-4412-9265-AE3DC0077ED3}"/>
              </a:ext>
            </a:extLst>
          </p:cNvPr>
          <p:cNvSpPr>
            <a:spLocks noGrp="1"/>
          </p:cNvSpPr>
          <p:nvPr>
            <p:ph type="body" sz="quarter" idx="12"/>
          </p:nvPr>
        </p:nvSpPr>
        <p:spPr/>
        <p:txBody>
          <a:bodyPr/>
          <a:lstStyle/>
          <a:p>
            <a:endParaRPr lang="en-AU"/>
          </a:p>
        </p:txBody>
      </p:sp>
      <p:sp>
        <p:nvSpPr>
          <p:cNvPr id="3" name="Text Placeholder 2">
            <a:extLst>
              <a:ext uri="{FF2B5EF4-FFF2-40B4-BE49-F238E27FC236}">
                <a16:creationId xmlns:a16="http://schemas.microsoft.com/office/drawing/2014/main" id="{277D4428-7991-4C25-9DFC-78DA72A87D7B}"/>
              </a:ext>
            </a:extLst>
          </p:cNvPr>
          <p:cNvSpPr>
            <a:spLocks noGrp="1"/>
          </p:cNvSpPr>
          <p:nvPr>
            <p:ph type="body" idx="11"/>
          </p:nvPr>
        </p:nvSpPr>
        <p:spPr/>
        <p:txBody>
          <a:bodyPr/>
          <a:lstStyle/>
          <a:p>
            <a:endParaRPr lang="en-AU"/>
          </a:p>
        </p:txBody>
      </p:sp>
      <p:sp>
        <p:nvSpPr>
          <p:cNvPr id="4" name="Text Placeholder 3">
            <a:extLst>
              <a:ext uri="{FF2B5EF4-FFF2-40B4-BE49-F238E27FC236}">
                <a16:creationId xmlns:a16="http://schemas.microsoft.com/office/drawing/2014/main" id="{9A2BA529-B2E1-4727-AC94-94166EC91598}"/>
              </a:ext>
            </a:extLst>
          </p:cNvPr>
          <p:cNvSpPr>
            <a:spLocks noGrp="1"/>
          </p:cNvSpPr>
          <p:nvPr>
            <p:ph type="body" sz="quarter" idx="13"/>
          </p:nvPr>
        </p:nvSpPr>
        <p:spPr/>
        <p:txBody>
          <a:bodyPr/>
          <a:lstStyle/>
          <a:p>
            <a:endParaRPr lang="en-AU"/>
          </a:p>
        </p:txBody>
      </p:sp>
      <p:sp>
        <p:nvSpPr>
          <p:cNvPr id="5" name="Text Placeholder 4">
            <a:extLst>
              <a:ext uri="{FF2B5EF4-FFF2-40B4-BE49-F238E27FC236}">
                <a16:creationId xmlns:a16="http://schemas.microsoft.com/office/drawing/2014/main" id="{A9354D81-EFD7-46BF-8C73-03B1D4FBE2E6}"/>
              </a:ext>
            </a:extLst>
          </p:cNvPr>
          <p:cNvSpPr>
            <a:spLocks noGrp="1"/>
          </p:cNvSpPr>
          <p:nvPr>
            <p:ph type="body" idx="14"/>
          </p:nvPr>
        </p:nvSpPr>
        <p:spPr/>
        <p:txBody>
          <a:bodyPr/>
          <a:lstStyle/>
          <a:p>
            <a:endParaRPr lang="en-AU"/>
          </a:p>
        </p:txBody>
      </p:sp>
      <p:sp>
        <p:nvSpPr>
          <p:cNvPr id="6" name="Text Placeholder 5">
            <a:extLst>
              <a:ext uri="{FF2B5EF4-FFF2-40B4-BE49-F238E27FC236}">
                <a16:creationId xmlns:a16="http://schemas.microsoft.com/office/drawing/2014/main" id="{6230F40C-A128-4C2B-8E22-72992EE0F8A0}"/>
              </a:ext>
            </a:extLst>
          </p:cNvPr>
          <p:cNvSpPr>
            <a:spLocks noGrp="1"/>
          </p:cNvSpPr>
          <p:nvPr>
            <p:ph type="body" sz="quarter" idx="15"/>
          </p:nvPr>
        </p:nvSpPr>
        <p:spPr/>
        <p:txBody>
          <a:bodyPr/>
          <a:lstStyle/>
          <a:p>
            <a:endParaRPr lang="en-AU"/>
          </a:p>
        </p:txBody>
      </p:sp>
      <p:sp>
        <p:nvSpPr>
          <p:cNvPr id="7" name="Text Placeholder 6">
            <a:extLst>
              <a:ext uri="{FF2B5EF4-FFF2-40B4-BE49-F238E27FC236}">
                <a16:creationId xmlns:a16="http://schemas.microsoft.com/office/drawing/2014/main" id="{F39E5A9F-46F0-4768-921F-805EDE8E6A81}"/>
              </a:ext>
            </a:extLst>
          </p:cNvPr>
          <p:cNvSpPr>
            <a:spLocks noGrp="1"/>
          </p:cNvSpPr>
          <p:nvPr>
            <p:ph type="body" idx="16"/>
          </p:nvPr>
        </p:nvSpPr>
        <p:spPr/>
        <p:txBody>
          <a:bodyPr/>
          <a:lstStyle/>
          <a:p>
            <a:endParaRPr lang="en-AU"/>
          </a:p>
        </p:txBody>
      </p:sp>
      <p:sp>
        <p:nvSpPr>
          <p:cNvPr id="8" name="Text Placeholder 7">
            <a:extLst>
              <a:ext uri="{FF2B5EF4-FFF2-40B4-BE49-F238E27FC236}">
                <a16:creationId xmlns:a16="http://schemas.microsoft.com/office/drawing/2014/main" id="{D6913048-679F-47E6-9CC6-72D37B34698C}"/>
              </a:ext>
            </a:extLst>
          </p:cNvPr>
          <p:cNvSpPr>
            <a:spLocks noGrp="1"/>
          </p:cNvSpPr>
          <p:nvPr>
            <p:ph type="body" sz="quarter" idx="17"/>
          </p:nvPr>
        </p:nvSpPr>
        <p:spPr/>
        <p:txBody>
          <a:bodyPr/>
          <a:lstStyle/>
          <a:p>
            <a:endParaRPr lang="en-AU"/>
          </a:p>
        </p:txBody>
      </p:sp>
      <p:sp>
        <p:nvSpPr>
          <p:cNvPr id="9" name="Text Placeholder 8">
            <a:extLst>
              <a:ext uri="{FF2B5EF4-FFF2-40B4-BE49-F238E27FC236}">
                <a16:creationId xmlns:a16="http://schemas.microsoft.com/office/drawing/2014/main" id="{D6D6BD8F-4B22-4EA2-9746-2015A3B5D3A6}"/>
              </a:ext>
            </a:extLst>
          </p:cNvPr>
          <p:cNvSpPr>
            <a:spLocks noGrp="1"/>
          </p:cNvSpPr>
          <p:nvPr>
            <p:ph type="body" idx="18"/>
          </p:nvPr>
        </p:nvSpPr>
        <p:spPr/>
        <p:txBody>
          <a:bodyPr/>
          <a:lstStyle/>
          <a:p>
            <a:endParaRPr lang="en-AU"/>
          </a:p>
        </p:txBody>
      </p:sp>
      <p:pic>
        <p:nvPicPr>
          <p:cNvPr id="10" name="Picture 9">
            <a:extLst>
              <a:ext uri="{FF2B5EF4-FFF2-40B4-BE49-F238E27FC236}">
                <a16:creationId xmlns:a16="http://schemas.microsoft.com/office/drawing/2014/main" id="{2CF9B347-7DF0-4F5F-B6FA-25D751E93834}"/>
              </a:ext>
            </a:extLst>
          </p:cNvPr>
          <p:cNvPicPr>
            <a:picLocks noChangeAspect="1"/>
          </p:cNvPicPr>
          <p:nvPr/>
        </p:nvPicPr>
        <p:blipFill>
          <a:blip r:embed="rId3"/>
          <a:stretch>
            <a:fillRect/>
          </a:stretch>
        </p:blipFill>
        <p:spPr>
          <a:xfrm>
            <a:off x="419450" y="1325461"/>
            <a:ext cx="8724550" cy="4328214"/>
          </a:xfrm>
          <a:prstGeom prst="rect">
            <a:avLst/>
          </a:prstGeom>
        </p:spPr>
      </p:pic>
      <p:sp>
        <p:nvSpPr>
          <p:cNvPr id="11" name="TextBox 10">
            <a:extLst>
              <a:ext uri="{FF2B5EF4-FFF2-40B4-BE49-F238E27FC236}">
                <a16:creationId xmlns:a16="http://schemas.microsoft.com/office/drawing/2014/main" id="{CB2EA49E-5D35-47E1-8BA7-D3B539591A13}"/>
              </a:ext>
            </a:extLst>
          </p:cNvPr>
          <p:cNvSpPr txBox="1"/>
          <p:nvPr/>
        </p:nvSpPr>
        <p:spPr>
          <a:xfrm>
            <a:off x="419450" y="68207"/>
            <a:ext cx="8506436" cy="1077218"/>
          </a:xfrm>
          <a:prstGeom prst="rect">
            <a:avLst/>
          </a:prstGeom>
          <a:noFill/>
        </p:spPr>
        <p:txBody>
          <a:bodyPr wrap="square" rtlCol="0">
            <a:spAutoFit/>
          </a:bodyPr>
          <a:lstStyle/>
          <a:p>
            <a:r>
              <a:rPr lang="en-AU" sz="3200" b="1" dirty="0">
                <a:solidFill>
                  <a:srgbClr val="FF0000"/>
                </a:solidFill>
              </a:rPr>
              <a:t>Learning Hub LMS page – available to all students</a:t>
            </a:r>
          </a:p>
        </p:txBody>
      </p:sp>
      <p:sp>
        <p:nvSpPr>
          <p:cNvPr id="12" name="Arrow: Up 11">
            <a:extLst>
              <a:ext uri="{FF2B5EF4-FFF2-40B4-BE49-F238E27FC236}">
                <a16:creationId xmlns:a16="http://schemas.microsoft.com/office/drawing/2014/main" id="{FFB9D884-1DBA-4E0F-923E-4703E1C0A7D6}"/>
              </a:ext>
            </a:extLst>
          </p:cNvPr>
          <p:cNvSpPr/>
          <p:nvPr/>
        </p:nvSpPr>
        <p:spPr>
          <a:xfrm rot="20301002">
            <a:off x="1440833" y="3445924"/>
            <a:ext cx="181603" cy="30205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Up 12">
            <a:extLst>
              <a:ext uri="{FF2B5EF4-FFF2-40B4-BE49-F238E27FC236}">
                <a16:creationId xmlns:a16="http://schemas.microsoft.com/office/drawing/2014/main" id="{9B344EF2-1477-4C41-9934-CBB27390BD3D}"/>
              </a:ext>
            </a:extLst>
          </p:cNvPr>
          <p:cNvSpPr/>
          <p:nvPr/>
        </p:nvSpPr>
        <p:spPr>
          <a:xfrm rot="1174068">
            <a:off x="5729470" y="3442394"/>
            <a:ext cx="156473" cy="2995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557AC185-7EC0-485D-B55B-C9907002AE6C}"/>
              </a:ext>
            </a:extLst>
          </p:cNvPr>
          <p:cNvSpPr txBox="1"/>
          <p:nvPr/>
        </p:nvSpPr>
        <p:spPr>
          <a:xfrm>
            <a:off x="2306396" y="6214369"/>
            <a:ext cx="3059200" cy="369332"/>
          </a:xfrm>
          <a:prstGeom prst="rect">
            <a:avLst/>
          </a:prstGeom>
          <a:noFill/>
        </p:spPr>
        <p:txBody>
          <a:bodyPr wrap="square" rtlCol="0">
            <a:spAutoFit/>
          </a:bodyPr>
          <a:lstStyle/>
          <a:p>
            <a:r>
              <a:rPr lang="en-AU" b="1" dirty="0">
                <a:solidFill>
                  <a:srgbClr val="FF0000"/>
                </a:solidFill>
              </a:rPr>
              <a:t>Best tiles for academic skills</a:t>
            </a:r>
          </a:p>
        </p:txBody>
      </p:sp>
    </p:spTree>
    <p:extLst>
      <p:ext uri="{BB962C8B-B14F-4D97-AF65-F5344CB8AC3E}">
        <p14:creationId xmlns:p14="http://schemas.microsoft.com/office/powerpoint/2010/main" val="399201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41D6-3FC7-4556-B636-56973DD73354}"/>
              </a:ext>
            </a:extLst>
          </p:cNvPr>
          <p:cNvSpPr>
            <a:spLocks noGrp="1"/>
          </p:cNvSpPr>
          <p:nvPr>
            <p:ph type="title"/>
          </p:nvPr>
        </p:nvSpPr>
        <p:spPr>
          <a:xfrm>
            <a:off x="628650" y="374838"/>
            <a:ext cx="7886700" cy="994172"/>
          </a:xfrm>
        </p:spPr>
        <p:txBody>
          <a:bodyPr/>
          <a:lstStyle/>
          <a:p>
            <a:r>
              <a:rPr lang="en-AU" dirty="0"/>
              <a:t>Studiosity  (access 24/7)</a:t>
            </a:r>
          </a:p>
        </p:txBody>
      </p:sp>
      <p:pic>
        <p:nvPicPr>
          <p:cNvPr id="5" name="Picture 4">
            <a:extLst>
              <a:ext uri="{FF2B5EF4-FFF2-40B4-BE49-F238E27FC236}">
                <a16:creationId xmlns:a16="http://schemas.microsoft.com/office/drawing/2014/main" id="{28EBC5D0-3473-4564-B70A-AD86A9EE0C57}"/>
              </a:ext>
            </a:extLst>
          </p:cNvPr>
          <p:cNvPicPr>
            <a:picLocks noChangeAspect="1"/>
          </p:cNvPicPr>
          <p:nvPr/>
        </p:nvPicPr>
        <p:blipFill>
          <a:blip r:embed="rId3"/>
          <a:stretch>
            <a:fillRect/>
          </a:stretch>
        </p:blipFill>
        <p:spPr>
          <a:xfrm>
            <a:off x="2867488" y="1841191"/>
            <a:ext cx="2752076" cy="3440095"/>
          </a:xfrm>
          <a:prstGeom prst="rect">
            <a:avLst/>
          </a:prstGeom>
        </p:spPr>
      </p:pic>
    </p:spTree>
    <p:extLst>
      <p:ext uri="{BB962C8B-B14F-4D97-AF65-F5344CB8AC3E}">
        <p14:creationId xmlns:p14="http://schemas.microsoft.com/office/powerpoint/2010/main" val="170386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B578-6DCA-4D02-970A-892A0CD5F650}"/>
              </a:ext>
            </a:extLst>
          </p:cNvPr>
          <p:cNvSpPr>
            <a:spLocks noGrp="1"/>
          </p:cNvSpPr>
          <p:nvPr>
            <p:ph type="title"/>
          </p:nvPr>
        </p:nvSpPr>
        <p:spPr/>
        <p:txBody>
          <a:bodyPr/>
          <a:lstStyle/>
          <a:p>
            <a:r>
              <a:rPr lang="en-AU" dirty="0"/>
              <a:t>Any questions?</a:t>
            </a:r>
          </a:p>
        </p:txBody>
      </p:sp>
      <p:pic>
        <p:nvPicPr>
          <p:cNvPr id="5" name="Content Placeholder 4" descr="A picture containing drawing&#10;&#10;Description automatically generated">
            <a:extLst>
              <a:ext uri="{FF2B5EF4-FFF2-40B4-BE49-F238E27FC236}">
                <a16:creationId xmlns:a16="http://schemas.microsoft.com/office/drawing/2014/main" id="{7BF027A6-12E9-4CBF-B17D-1CD05C041B75}"/>
              </a:ext>
            </a:extLst>
          </p:cNvPr>
          <p:cNvPicPr>
            <a:picLocks noGrp="1" noChangeAspect="1"/>
          </p:cNvPicPr>
          <p:nvPr>
            <p:ph idx="1"/>
          </p:nvPr>
        </p:nvPicPr>
        <p:blipFill>
          <a:blip r:embed="rId2"/>
          <a:stretch>
            <a:fillRect/>
          </a:stretch>
        </p:blipFill>
        <p:spPr>
          <a:xfrm>
            <a:off x="2637176" y="1932796"/>
            <a:ext cx="4642513" cy="3477404"/>
          </a:xfrm>
        </p:spPr>
      </p:pic>
    </p:spTree>
    <p:extLst>
      <p:ext uri="{BB962C8B-B14F-4D97-AF65-F5344CB8AC3E}">
        <p14:creationId xmlns:p14="http://schemas.microsoft.com/office/powerpoint/2010/main" val="48916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AD39-221D-46AA-81A9-8DEA51F99887}"/>
              </a:ext>
            </a:extLst>
          </p:cNvPr>
          <p:cNvSpPr>
            <a:spLocks noGrp="1"/>
          </p:cNvSpPr>
          <p:nvPr>
            <p:ph type="title"/>
          </p:nvPr>
        </p:nvSpPr>
        <p:spPr/>
        <p:txBody>
          <a:bodyPr/>
          <a:lstStyle/>
          <a:p>
            <a:r>
              <a:rPr lang="en-AU" b="1" dirty="0">
                <a:solidFill>
                  <a:srgbClr val="FF0000"/>
                </a:solidFill>
              </a:rPr>
              <a:t>PLAN – academic structure</a:t>
            </a:r>
          </a:p>
        </p:txBody>
      </p:sp>
      <p:pic>
        <p:nvPicPr>
          <p:cNvPr id="3" name="Picture 3" descr="C:\Users\iambrose\Pictures\essaymodel.gif">
            <a:extLst>
              <a:ext uri="{FF2B5EF4-FFF2-40B4-BE49-F238E27FC236}">
                <a16:creationId xmlns:a16="http://schemas.microsoft.com/office/drawing/2014/main" id="{CB4B2AEE-B432-4446-BC07-037FA7D9D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434" y="1375569"/>
            <a:ext cx="6286652" cy="5224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0B46D7-F67B-4705-AE34-826E150D1B1B}"/>
              </a:ext>
            </a:extLst>
          </p:cNvPr>
          <p:cNvSpPr/>
          <p:nvPr/>
        </p:nvSpPr>
        <p:spPr>
          <a:xfrm>
            <a:off x="5717219" y="1882066"/>
            <a:ext cx="2130641" cy="443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a:solidFill>
                  <a:schemeClr val="tx1"/>
                </a:solidFill>
              </a:rPr>
              <a:t>Approximately 10% of total word count</a:t>
            </a:r>
          </a:p>
        </p:txBody>
      </p:sp>
      <p:sp>
        <p:nvSpPr>
          <p:cNvPr id="6" name="Rectangle 5">
            <a:extLst>
              <a:ext uri="{FF2B5EF4-FFF2-40B4-BE49-F238E27FC236}">
                <a16:creationId xmlns:a16="http://schemas.microsoft.com/office/drawing/2014/main" id="{D482EBF4-707A-4CB0-8E88-502DCCB84183}"/>
              </a:ext>
            </a:extLst>
          </p:cNvPr>
          <p:cNvSpPr/>
          <p:nvPr/>
        </p:nvSpPr>
        <p:spPr>
          <a:xfrm>
            <a:off x="5930283" y="5752730"/>
            <a:ext cx="2130641" cy="594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a:solidFill>
                  <a:schemeClr val="tx1"/>
                </a:solidFill>
              </a:rPr>
              <a:t>Approximately 10% of total word count</a:t>
            </a:r>
            <a:endParaRPr lang="en-AU" sz="1400" dirty="0">
              <a:solidFill>
                <a:schemeClr val="tx1"/>
              </a:solidFill>
            </a:endParaRPr>
          </a:p>
        </p:txBody>
      </p:sp>
      <p:cxnSp>
        <p:nvCxnSpPr>
          <p:cNvPr id="8" name="Straight Arrow Connector 7">
            <a:extLst>
              <a:ext uri="{FF2B5EF4-FFF2-40B4-BE49-F238E27FC236}">
                <a16:creationId xmlns:a16="http://schemas.microsoft.com/office/drawing/2014/main" id="{8D90CAE2-7AA5-4D87-A850-D6F3DA0CCDE7}"/>
              </a:ext>
            </a:extLst>
          </p:cNvPr>
          <p:cNvCxnSpPr/>
          <p:nvPr/>
        </p:nvCxnSpPr>
        <p:spPr>
          <a:xfrm>
            <a:off x="5086905" y="232595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0D8242-990E-4DE9-8E89-098A9FFE0CE0}"/>
              </a:ext>
            </a:extLst>
          </p:cNvPr>
          <p:cNvCxnSpPr/>
          <p:nvPr/>
        </p:nvCxnSpPr>
        <p:spPr>
          <a:xfrm flipH="1">
            <a:off x="5007006" y="2112885"/>
            <a:ext cx="612559" cy="213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FD41661-208C-410C-8912-FF1463AA8EC7}"/>
              </a:ext>
            </a:extLst>
          </p:cNvPr>
          <p:cNvCxnSpPr/>
          <p:nvPr/>
        </p:nvCxnSpPr>
        <p:spPr>
          <a:xfrm flipH="1" flipV="1">
            <a:off x="5038279" y="5859262"/>
            <a:ext cx="892004" cy="190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5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8438-A5DD-4454-B875-49936157483A}"/>
              </a:ext>
            </a:extLst>
          </p:cNvPr>
          <p:cNvSpPr>
            <a:spLocks noGrp="1"/>
          </p:cNvSpPr>
          <p:nvPr>
            <p:ph type="title"/>
          </p:nvPr>
        </p:nvSpPr>
        <p:spPr>
          <a:xfrm>
            <a:off x="83127" y="180141"/>
            <a:ext cx="8922328" cy="725382"/>
          </a:xfrm>
        </p:spPr>
        <p:txBody>
          <a:bodyPr/>
          <a:lstStyle/>
          <a:p>
            <a:r>
              <a:rPr lang="en-AU" sz="3600" dirty="0"/>
              <a:t>Hypothetical plan – do your maths  2000 words?</a:t>
            </a:r>
          </a:p>
        </p:txBody>
      </p:sp>
      <p:sp>
        <p:nvSpPr>
          <p:cNvPr id="3" name="Content Placeholder 2">
            <a:extLst>
              <a:ext uri="{FF2B5EF4-FFF2-40B4-BE49-F238E27FC236}">
                <a16:creationId xmlns:a16="http://schemas.microsoft.com/office/drawing/2014/main" id="{F638A3FD-50BB-4A9D-8359-1A846F8C03E5}"/>
              </a:ext>
            </a:extLst>
          </p:cNvPr>
          <p:cNvSpPr>
            <a:spLocks noGrp="1"/>
          </p:cNvSpPr>
          <p:nvPr>
            <p:ph idx="1"/>
          </p:nvPr>
        </p:nvSpPr>
        <p:spPr>
          <a:xfrm>
            <a:off x="239697" y="1251753"/>
            <a:ext cx="8904303" cy="5952476"/>
          </a:xfrm>
        </p:spPr>
        <p:txBody>
          <a:bodyPr/>
          <a:lstStyle/>
          <a:p>
            <a:r>
              <a:rPr lang="en-AU" b="1" dirty="0">
                <a:solidFill>
                  <a:schemeClr val="tx1"/>
                </a:solidFill>
              </a:rPr>
              <a:t>Introduction							200 w.														</a:t>
            </a:r>
          </a:p>
          <a:p>
            <a:r>
              <a:rPr lang="en-AU" b="1" dirty="0">
                <a:solidFill>
                  <a:schemeClr val="tx1"/>
                </a:solidFill>
              </a:rPr>
              <a:t>Body:								1600 w.</a:t>
            </a:r>
            <a:endParaRPr lang="en-AU" dirty="0">
              <a:solidFill>
                <a:schemeClr val="tx1"/>
              </a:solidFill>
            </a:endParaRPr>
          </a:p>
          <a:p>
            <a:pPr lvl="1">
              <a:buFont typeface="Courier New" panose="02070309020205020404" pitchFamily="49" charset="0"/>
              <a:buChar char="o"/>
            </a:pPr>
            <a:r>
              <a:rPr lang="en-AU" dirty="0">
                <a:solidFill>
                  <a:schemeClr val="tx1"/>
                </a:solidFill>
              </a:rPr>
              <a:t>Paragraph 1 –  approx. 250 words  </a:t>
            </a:r>
          </a:p>
          <a:p>
            <a:pPr lvl="1">
              <a:buFont typeface="Courier New" panose="02070309020205020404" pitchFamily="49" charset="0"/>
              <a:buChar char="o"/>
            </a:pPr>
            <a:r>
              <a:rPr lang="en-AU" dirty="0">
                <a:solidFill>
                  <a:schemeClr val="tx1"/>
                </a:solidFill>
              </a:rPr>
              <a:t>Paragraph 2 – approx. 250 words  </a:t>
            </a:r>
          </a:p>
          <a:p>
            <a:pPr lvl="1">
              <a:buFont typeface="Courier New" panose="02070309020205020404" pitchFamily="49" charset="0"/>
              <a:buChar char="o"/>
            </a:pPr>
            <a:r>
              <a:rPr lang="en-AU" dirty="0">
                <a:solidFill>
                  <a:schemeClr val="tx1"/>
                </a:solidFill>
              </a:rPr>
              <a:t>Paragraph 3 -  approx. 250 words  </a:t>
            </a:r>
          </a:p>
          <a:p>
            <a:pPr lvl="1">
              <a:buFont typeface="Courier New" panose="02070309020205020404" pitchFamily="49" charset="0"/>
              <a:buChar char="o"/>
            </a:pPr>
            <a:r>
              <a:rPr lang="en-AU" dirty="0">
                <a:solidFill>
                  <a:schemeClr val="tx1"/>
                </a:solidFill>
              </a:rPr>
              <a:t>Paragraph 4 –approx. 250 words  </a:t>
            </a:r>
          </a:p>
          <a:p>
            <a:pPr lvl="1">
              <a:buFont typeface="Courier New" panose="02070309020205020404" pitchFamily="49" charset="0"/>
              <a:buChar char="o"/>
            </a:pPr>
            <a:r>
              <a:rPr lang="en-AU" dirty="0">
                <a:solidFill>
                  <a:schemeClr val="tx1"/>
                </a:solidFill>
              </a:rPr>
              <a:t>Paragraph 5 –approx. 250 words  </a:t>
            </a:r>
          </a:p>
          <a:p>
            <a:pPr lvl="1">
              <a:buFont typeface="Courier New" panose="02070309020205020404" pitchFamily="49" charset="0"/>
              <a:buChar char="o"/>
            </a:pPr>
            <a:r>
              <a:rPr lang="en-AU" dirty="0">
                <a:solidFill>
                  <a:schemeClr val="tx1"/>
                </a:solidFill>
              </a:rPr>
              <a:t>Paragraph 6 – approx. 250 words  </a:t>
            </a:r>
          </a:p>
          <a:p>
            <a:pPr marL="223837" lvl="1" indent="0">
              <a:buNone/>
            </a:pPr>
            <a:endParaRPr lang="en-AU" b="1" dirty="0">
              <a:solidFill>
                <a:schemeClr val="tx1"/>
              </a:solidFill>
            </a:endParaRPr>
          </a:p>
          <a:p>
            <a:r>
              <a:rPr lang="en-AU" b="1" dirty="0">
                <a:solidFill>
                  <a:schemeClr val="tx1"/>
                </a:solidFill>
              </a:rPr>
              <a:t>Conclusion							200 w.</a:t>
            </a:r>
          </a:p>
          <a:p>
            <a:r>
              <a:rPr lang="en-AU" b="1" dirty="0">
                <a:solidFill>
                  <a:schemeClr val="tx1"/>
                </a:solidFill>
              </a:rPr>
              <a:t>References</a:t>
            </a:r>
            <a:r>
              <a:rPr lang="en-AU" dirty="0">
                <a:solidFill>
                  <a:schemeClr val="tx1"/>
                </a:solidFill>
              </a:rPr>
              <a:t>	</a:t>
            </a:r>
            <a:r>
              <a:rPr lang="en-AU" dirty="0"/>
              <a:t>	</a:t>
            </a:r>
          </a:p>
        </p:txBody>
      </p:sp>
    </p:spTree>
    <p:extLst>
      <p:ext uri="{BB962C8B-B14F-4D97-AF65-F5344CB8AC3E}">
        <p14:creationId xmlns:p14="http://schemas.microsoft.com/office/powerpoint/2010/main" val="392990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5AA4-EA57-40AF-80A6-014CB2FC0838}"/>
              </a:ext>
            </a:extLst>
          </p:cNvPr>
          <p:cNvSpPr>
            <a:spLocks noGrp="1"/>
          </p:cNvSpPr>
          <p:nvPr>
            <p:ph type="title"/>
          </p:nvPr>
        </p:nvSpPr>
        <p:spPr>
          <a:xfrm>
            <a:off x="628650" y="407988"/>
            <a:ext cx="7886700" cy="885103"/>
          </a:xfrm>
        </p:spPr>
        <p:txBody>
          <a:bodyPr/>
          <a:lstStyle/>
          <a:p>
            <a:r>
              <a:rPr lang="en-AU" i="1" dirty="0">
                <a:solidFill>
                  <a:srgbClr val="FF0000"/>
                </a:solidFill>
              </a:rPr>
              <a:t>Possible </a:t>
            </a:r>
            <a:r>
              <a:rPr lang="en-AU" dirty="0">
                <a:solidFill>
                  <a:srgbClr val="FF0000"/>
                </a:solidFill>
              </a:rPr>
              <a:t>SWB </a:t>
            </a:r>
            <a:r>
              <a:rPr lang="en-AU" b="1" dirty="0">
                <a:solidFill>
                  <a:srgbClr val="FF0000"/>
                </a:solidFill>
              </a:rPr>
              <a:t>Plan : paragraphs</a:t>
            </a:r>
          </a:p>
        </p:txBody>
      </p:sp>
      <p:sp>
        <p:nvSpPr>
          <p:cNvPr id="3" name="Content Placeholder 2">
            <a:extLst>
              <a:ext uri="{FF2B5EF4-FFF2-40B4-BE49-F238E27FC236}">
                <a16:creationId xmlns:a16="http://schemas.microsoft.com/office/drawing/2014/main" id="{BB3577AA-9002-4D16-B99B-68FE58D9F07A}"/>
              </a:ext>
            </a:extLst>
          </p:cNvPr>
          <p:cNvSpPr>
            <a:spLocks noGrp="1"/>
          </p:cNvSpPr>
          <p:nvPr>
            <p:ph idx="1"/>
          </p:nvPr>
        </p:nvSpPr>
        <p:spPr>
          <a:xfrm>
            <a:off x="294641" y="1076960"/>
            <a:ext cx="8673868" cy="5100003"/>
          </a:xfrm>
        </p:spPr>
        <p:txBody>
          <a:bodyPr>
            <a:normAutofit lnSpcReduction="10000"/>
          </a:bodyPr>
          <a:lstStyle/>
          <a:p>
            <a:r>
              <a:rPr lang="en-AU" dirty="0">
                <a:solidFill>
                  <a:schemeClr val="tx1"/>
                </a:solidFill>
              </a:rPr>
              <a:t>Introduction                                     					200 words</a:t>
            </a:r>
          </a:p>
          <a:p>
            <a:pPr marL="0" indent="0">
              <a:buNone/>
            </a:pPr>
            <a:endParaRPr lang="en-AU" dirty="0">
              <a:solidFill>
                <a:schemeClr val="tx1"/>
              </a:solidFill>
            </a:endParaRPr>
          </a:p>
          <a:p>
            <a:r>
              <a:rPr lang="en-AU" dirty="0">
                <a:solidFill>
                  <a:schemeClr val="tx1"/>
                </a:solidFill>
              </a:rPr>
              <a:t>Section 1 - competing theoretical explanations 		 		800 words </a:t>
            </a:r>
          </a:p>
          <a:p>
            <a:pPr lvl="1"/>
            <a:r>
              <a:rPr lang="en-AU" dirty="0">
                <a:solidFill>
                  <a:schemeClr val="tx1"/>
                </a:solidFill>
              </a:rPr>
              <a:t>Para 1 Theory 1 (Individual explanations)</a:t>
            </a:r>
          </a:p>
          <a:p>
            <a:pPr lvl="1"/>
            <a:r>
              <a:rPr lang="en-AU" dirty="0">
                <a:solidFill>
                  <a:schemeClr val="tx1"/>
                </a:solidFill>
              </a:rPr>
              <a:t>Para 2 Theory 2 (MD/mainstream/conventional explanations)</a:t>
            </a:r>
          </a:p>
          <a:p>
            <a:pPr lvl="1"/>
            <a:r>
              <a:rPr lang="en-AU" dirty="0">
                <a:solidFill>
                  <a:schemeClr val="tx1"/>
                </a:solidFill>
              </a:rPr>
              <a:t>Para 3 Theory 3 (Critical/Structural explanations)</a:t>
            </a:r>
          </a:p>
          <a:p>
            <a:pPr lvl="1"/>
            <a:endParaRPr lang="en-AU" dirty="0">
              <a:solidFill>
                <a:schemeClr val="tx1"/>
              </a:solidFill>
            </a:endParaRPr>
          </a:p>
          <a:p>
            <a:r>
              <a:rPr lang="en-AU" dirty="0">
                <a:solidFill>
                  <a:schemeClr val="tx1"/>
                </a:solidFill>
              </a:rPr>
              <a:t>Section 2 - a preferred way of understanding inequality and poverty 		800 words</a:t>
            </a:r>
          </a:p>
          <a:p>
            <a:pPr lvl="1"/>
            <a:r>
              <a:rPr lang="en-AU" dirty="0">
                <a:solidFill>
                  <a:schemeClr val="tx1"/>
                </a:solidFill>
              </a:rPr>
              <a:t>Para 1 Your argument for a preferred way of understanding</a:t>
            </a:r>
          </a:p>
          <a:p>
            <a:pPr lvl="1"/>
            <a:r>
              <a:rPr lang="en-AU" dirty="0">
                <a:solidFill>
                  <a:schemeClr val="tx1"/>
                </a:solidFill>
              </a:rPr>
              <a:t>Para 2  Your argument for a preferred way of understanding</a:t>
            </a:r>
          </a:p>
          <a:p>
            <a:pPr lvl="1"/>
            <a:r>
              <a:rPr lang="en-AU" dirty="0">
                <a:solidFill>
                  <a:schemeClr val="tx1"/>
                </a:solidFill>
              </a:rPr>
              <a:t>Para 3 Linking your argument to SW Values</a:t>
            </a:r>
          </a:p>
          <a:p>
            <a:endParaRPr lang="en-AU" dirty="0">
              <a:solidFill>
                <a:schemeClr val="tx1"/>
              </a:solidFill>
            </a:endParaRPr>
          </a:p>
          <a:p>
            <a:r>
              <a:rPr lang="en-AU" dirty="0">
                <a:solidFill>
                  <a:schemeClr val="tx1"/>
                </a:solidFill>
              </a:rPr>
              <a:t>Conclusion                                         					200 words</a:t>
            </a:r>
          </a:p>
        </p:txBody>
      </p:sp>
    </p:spTree>
    <p:extLst>
      <p:ext uri="{BB962C8B-B14F-4D97-AF65-F5344CB8AC3E}">
        <p14:creationId xmlns:p14="http://schemas.microsoft.com/office/powerpoint/2010/main" val="259847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1CA9F4A-36E8-4CFA-8F26-8FBBE331A2A2}"/>
              </a:ext>
            </a:extLst>
          </p:cNvPr>
          <p:cNvSpPr>
            <a:spLocks noGrp="1" noChangeArrowheads="1"/>
          </p:cNvSpPr>
          <p:nvPr>
            <p:ph type="title"/>
          </p:nvPr>
        </p:nvSpPr>
        <p:spPr/>
        <p:txBody>
          <a:bodyPr/>
          <a:lstStyle/>
          <a:p>
            <a:pPr eaLnBrk="1" hangingPunct="1"/>
            <a:r>
              <a:rPr lang="en-AU" altLang="en-US" b="1" dirty="0">
                <a:solidFill>
                  <a:srgbClr val="FF0000"/>
                </a:solidFill>
              </a:rPr>
              <a:t>Write: The introduction</a:t>
            </a:r>
          </a:p>
        </p:txBody>
      </p:sp>
      <p:sp>
        <p:nvSpPr>
          <p:cNvPr id="17411" name="Rectangle 3">
            <a:extLst>
              <a:ext uri="{FF2B5EF4-FFF2-40B4-BE49-F238E27FC236}">
                <a16:creationId xmlns:a16="http://schemas.microsoft.com/office/drawing/2014/main" id="{3EF05B06-D871-40D8-9B4B-87501FF850D0}"/>
              </a:ext>
            </a:extLst>
          </p:cNvPr>
          <p:cNvSpPr>
            <a:spLocks noGrp="1" noChangeArrowheads="1"/>
          </p:cNvSpPr>
          <p:nvPr>
            <p:ph type="body" idx="1"/>
          </p:nvPr>
        </p:nvSpPr>
        <p:spPr/>
        <p:txBody>
          <a:bodyPr/>
          <a:lstStyle/>
          <a:p>
            <a:pPr eaLnBrk="1" hangingPunct="1">
              <a:defRPr/>
            </a:pPr>
            <a:r>
              <a:rPr lang="en-AU" altLang="en-US" dirty="0">
                <a:solidFill>
                  <a:schemeClr val="tx1"/>
                </a:solidFill>
              </a:rPr>
              <a:t>Set the topic; what is this all about? </a:t>
            </a:r>
          </a:p>
          <a:p>
            <a:pPr marL="0" indent="0">
              <a:buNone/>
              <a:defRPr/>
            </a:pPr>
            <a:r>
              <a:rPr lang="en-AU" altLang="en-US" dirty="0">
                <a:solidFill>
                  <a:schemeClr val="tx1"/>
                </a:solidFill>
              </a:rPr>
              <a:t>    use key terms (define here or in first paragraph)</a:t>
            </a:r>
          </a:p>
          <a:p>
            <a:pPr eaLnBrk="1" hangingPunct="1">
              <a:defRPr/>
            </a:pPr>
            <a:r>
              <a:rPr lang="en-AU" altLang="en-US" dirty="0">
                <a:solidFill>
                  <a:schemeClr val="tx1"/>
                </a:solidFill>
              </a:rPr>
              <a:t>Narrow the focus; what is </a:t>
            </a:r>
            <a:r>
              <a:rPr lang="en-AU" altLang="en-US" i="1" dirty="0">
                <a:solidFill>
                  <a:schemeClr val="tx1"/>
                </a:solidFill>
              </a:rPr>
              <a:t>this</a:t>
            </a:r>
            <a:r>
              <a:rPr lang="en-AU" altLang="en-US" dirty="0">
                <a:solidFill>
                  <a:schemeClr val="tx1"/>
                </a:solidFill>
              </a:rPr>
              <a:t> essay about?</a:t>
            </a:r>
          </a:p>
          <a:p>
            <a:pPr eaLnBrk="1" hangingPunct="1">
              <a:defRPr/>
            </a:pPr>
            <a:r>
              <a:rPr lang="en-AU" altLang="en-US" dirty="0">
                <a:solidFill>
                  <a:schemeClr val="tx1"/>
                </a:solidFill>
              </a:rPr>
              <a:t>Thesis statement; clearly express your point of view</a:t>
            </a:r>
          </a:p>
          <a:p>
            <a:pPr eaLnBrk="1" hangingPunct="1">
              <a:defRPr/>
            </a:pPr>
            <a:r>
              <a:rPr lang="en-AU" altLang="en-US" dirty="0">
                <a:solidFill>
                  <a:schemeClr val="tx1"/>
                </a:solidFill>
              </a:rPr>
              <a:t>Signpost how the essay will unfold</a:t>
            </a:r>
          </a:p>
          <a:p>
            <a:pPr eaLnBrk="1" hangingPunct="1">
              <a:buFont typeface="Wingdings" panose="05000000000000000000" pitchFamily="2" charset="2"/>
              <a:buNone/>
              <a:defRPr/>
            </a:pPr>
            <a:endParaRPr lang="en-AU" altLang="en-US" dirty="0">
              <a:solidFill>
                <a:schemeClr val="tx1"/>
              </a:solidFill>
            </a:endParaRPr>
          </a:p>
          <a:p>
            <a:pPr eaLnBrk="1" hangingPunct="1">
              <a:buFont typeface="Wingdings" panose="05000000000000000000" pitchFamily="2" charset="2"/>
              <a:buNone/>
              <a:defRPr/>
            </a:pPr>
            <a:r>
              <a:rPr lang="en-AU" altLang="en-US" dirty="0">
                <a:solidFill>
                  <a:schemeClr val="tx1"/>
                </a:solidFill>
              </a:rPr>
              <a:t>     - may be easier to write after the body!</a:t>
            </a:r>
          </a:p>
          <a:p>
            <a:pPr eaLnBrk="1" hangingPunct="1">
              <a:buFont typeface="Wingdings" panose="05000000000000000000" pitchFamily="2" charset="2"/>
              <a:buNone/>
              <a:defRPr/>
            </a:pPr>
            <a:endParaRPr lang="en-AU" altLang="en-US" dirty="0"/>
          </a:p>
        </p:txBody>
      </p:sp>
      <p:pic>
        <p:nvPicPr>
          <p:cNvPr id="9220" name="Picture 1">
            <a:extLst>
              <a:ext uri="{FF2B5EF4-FFF2-40B4-BE49-F238E27FC236}">
                <a16:creationId xmlns:a16="http://schemas.microsoft.com/office/drawing/2014/main" id="{7BD0E6F8-49F2-4396-A0D1-8D7FFAC99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5887" y="2267671"/>
            <a:ext cx="2154823" cy="233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6CB45C2-EE99-486D-BA6F-2BB97C234A53}"/>
              </a:ext>
            </a:extLst>
          </p:cNvPr>
          <p:cNvSpPr>
            <a:spLocks noGrp="1" noChangeArrowheads="1"/>
          </p:cNvSpPr>
          <p:nvPr>
            <p:ph type="title"/>
          </p:nvPr>
        </p:nvSpPr>
        <p:spPr/>
        <p:txBody>
          <a:bodyPr/>
          <a:lstStyle/>
          <a:p>
            <a:pPr eaLnBrk="1" hangingPunct="1"/>
            <a:r>
              <a:rPr lang="en-AU" altLang="en-US" b="1" dirty="0">
                <a:solidFill>
                  <a:srgbClr val="FF0000"/>
                </a:solidFill>
              </a:rPr>
              <a:t>Write: Body paragraphs</a:t>
            </a:r>
          </a:p>
        </p:txBody>
      </p:sp>
      <p:sp>
        <p:nvSpPr>
          <p:cNvPr id="18435" name="Rectangle 3">
            <a:extLst>
              <a:ext uri="{FF2B5EF4-FFF2-40B4-BE49-F238E27FC236}">
                <a16:creationId xmlns:a16="http://schemas.microsoft.com/office/drawing/2014/main" id="{04653456-318B-40EE-8CF3-FD3109D7D3DF}"/>
              </a:ext>
            </a:extLst>
          </p:cNvPr>
          <p:cNvSpPr>
            <a:spLocks noGrp="1" noChangeArrowheads="1"/>
          </p:cNvSpPr>
          <p:nvPr>
            <p:ph type="body" idx="1"/>
          </p:nvPr>
        </p:nvSpPr>
        <p:spPr>
          <a:xfrm>
            <a:off x="628650" y="2038350"/>
            <a:ext cx="7886700" cy="4637658"/>
          </a:xfrm>
        </p:spPr>
        <p:txBody>
          <a:bodyPr/>
          <a:lstStyle/>
          <a:p>
            <a:pPr eaLnBrk="1" hangingPunct="1">
              <a:defRPr/>
            </a:pPr>
            <a:r>
              <a:rPr lang="en-AU" altLang="en-US" dirty="0">
                <a:solidFill>
                  <a:schemeClr val="tx1"/>
                </a:solidFill>
              </a:rPr>
              <a:t>Series of linked paragraphs</a:t>
            </a:r>
          </a:p>
          <a:p>
            <a:pPr eaLnBrk="1" hangingPunct="1">
              <a:defRPr/>
            </a:pPr>
            <a:r>
              <a:rPr lang="en-AU" altLang="en-US" dirty="0">
                <a:solidFill>
                  <a:schemeClr val="tx1"/>
                </a:solidFill>
              </a:rPr>
              <a:t>One idea per paragraph</a:t>
            </a:r>
          </a:p>
          <a:p>
            <a:pPr eaLnBrk="1" hangingPunct="1">
              <a:defRPr/>
            </a:pPr>
            <a:r>
              <a:rPr lang="en-AU" altLang="en-US" dirty="0">
                <a:solidFill>
                  <a:schemeClr val="tx1"/>
                </a:solidFill>
              </a:rPr>
              <a:t>Topic sentence, explanation and evidence in each paragraph</a:t>
            </a:r>
          </a:p>
          <a:p>
            <a:pPr eaLnBrk="1" hangingPunct="1">
              <a:defRPr/>
            </a:pPr>
            <a:r>
              <a:rPr lang="en-AU" altLang="en-US" dirty="0">
                <a:solidFill>
                  <a:schemeClr val="tx1"/>
                </a:solidFill>
              </a:rPr>
              <a:t>Each piece of evidence is referenced</a:t>
            </a:r>
          </a:p>
          <a:p>
            <a:pPr marL="0" indent="0">
              <a:buNone/>
              <a:defRPr/>
            </a:pPr>
            <a:endParaRPr lang="en-AU" altLang="en-US" dirty="0"/>
          </a:p>
        </p:txBody>
      </p:sp>
      <p:pic>
        <p:nvPicPr>
          <p:cNvPr id="4" name="Picture 2" descr="Image result for teel structure hamburger analogy">
            <a:extLst>
              <a:ext uri="{FF2B5EF4-FFF2-40B4-BE49-F238E27FC236}">
                <a16:creationId xmlns:a16="http://schemas.microsoft.com/office/drawing/2014/main" id="{54FACC71-24D1-411F-84EA-606A2B747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268" y="3660834"/>
            <a:ext cx="6303145" cy="2953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D0BD82-93AD-4704-B00D-6F76EC0CEFB7}"/>
              </a:ext>
            </a:extLst>
          </p:cNvPr>
          <p:cNvSpPr txBox="1"/>
          <p:nvPr/>
        </p:nvSpPr>
        <p:spPr>
          <a:xfrm>
            <a:off x="7474998" y="4101483"/>
            <a:ext cx="550415" cy="2246769"/>
          </a:xfrm>
          <a:prstGeom prst="rect">
            <a:avLst/>
          </a:prstGeom>
          <a:noFill/>
        </p:spPr>
        <p:txBody>
          <a:bodyPr wrap="square" rtlCol="0">
            <a:spAutoFit/>
          </a:bodyPr>
          <a:lstStyle/>
          <a:p>
            <a:r>
              <a:rPr lang="en-AU" sz="2000" b="1" dirty="0">
                <a:latin typeface="Roboto Black" panose="02000000000000000000" pitchFamily="2" charset="0"/>
                <a:ea typeface="Roboto Black" panose="02000000000000000000" pitchFamily="2" charset="0"/>
              </a:rPr>
              <a:t>T</a:t>
            </a:r>
          </a:p>
          <a:p>
            <a:endParaRPr lang="en-AU" sz="2000" b="1" dirty="0">
              <a:latin typeface="Roboto Black" panose="02000000000000000000" pitchFamily="2" charset="0"/>
              <a:ea typeface="Roboto Black" panose="02000000000000000000" pitchFamily="2" charset="0"/>
            </a:endParaRPr>
          </a:p>
          <a:p>
            <a:r>
              <a:rPr lang="en-AU" sz="2000" b="1" dirty="0">
                <a:latin typeface="Roboto Black" panose="02000000000000000000" pitchFamily="2" charset="0"/>
                <a:ea typeface="Roboto Black" panose="02000000000000000000" pitchFamily="2" charset="0"/>
              </a:rPr>
              <a:t>E</a:t>
            </a:r>
          </a:p>
          <a:p>
            <a:endParaRPr lang="en-AU" sz="2000" b="1" dirty="0">
              <a:latin typeface="Roboto Black" panose="02000000000000000000" pitchFamily="2" charset="0"/>
              <a:ea typeface="Roboto Black" panose="02000000000000000000" pitchFamily="2" charset="0"/>
            </a:endParaRPr>
          </a:p>
          <a:p>
            <a:r>
              <a:rPr lang="en-AU" sz="2000" b="1" dirty="0">
                <a:latin typeface="Roboto Black" panose="02000000000000000000" pitchFamily="2" charset="0"/>
                <a:ea typeface="Roboto Black" panose="02000000000000000000" pitchFamily="2" charset="0"/>
              </a:rPr>
              <a:t>E</a:t>
            </a:r>
          </a:p>
          <a:p>
            <a:endParaRPr lang="en-AU" sz="2000" b="1" dirty="0">
              <a:latin typeface="Roboto Black" panose="02000000000000000000" pitchFamily="2" charset="0"/>
              <a:ea typeface="Roboto Black" panose="02000000000000000000" pitchFamily="2" charset="0"/>
            </a:endParaRPr>
          </a:p>
          <a:p>
            <a:r>
              <a:rPr lang="en-AU" sz="2000" b="1" dirty="0">
                <a:latin typeface="Roboto Black" panose="02000000000000000000" pitchFamily="2" charset="0"/>
                <a:ea typeface="Roboto Black" panose="02000000000000000000" pitchFamily="2" charset="0"/>
              </a:rPr>
              <a:t>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AC3D-A171-40E9-A17E-E68E66FDA8D2}"/>
              </a:ext>
            </a:extLst>
          </p:cNvPr>
          <p:cNvSpPr>
            <a:spLocks noGrp="1"/>
          </p:cNvSpPr>
          <p:nvPr>
            <p:ph type="title"/>
          </p:nvPr>
        </p:nvSpPr>
        <p:spPr>
          <a:xfrm>
            <a:off x="441364" y="150927"/>
            <a:ext cx="7886700" cy="1325562"/>
          </a:xfrm>
        </p:spPr>
        <p:txBody>
          <a:bodyPr/>
          <a:lstStyle/>
          <a:p>
            <a:r>
              <a:rPr lang="en-AU" dirty="0"/>
              <a:t>Paragraph example</a:t>
            </a:r>
          </a:p>
        </p:txBody>
      </p:sp>
      <p:sp>
        <p:nvSpPr>
          <p:cNvPr id="3" name="Content Placeholder 2">
            <a:extLst>
              <a:ext uri="{FF2B5EF4-FFF2-40B4-BE49-F238E27FC236}">
                <a16:creationId xmlns:a16="http://schemas.microsoft.com/office/drawing/2014/main" id="{43B2598B-1DB6-483B-9002-CE7F9A4C2DEB}"/>
              </a:ext>
            </a:extLst>
          </p:cNvPr>
          <p:cNvSpPr>
            <a:spLocks noGrp="1"/>
          </p:cNvSpPr>
          <p:nvPr>
            <p:ph idx="1"/>
          </p:nvPr>
        </p:nvSpPr>
        <p:spPr>
          <a:xfrm>
            <a:off x="286439" y="1275372"/>
            <a:ext cx="8416886" cy="5190083"/>
          </a:xfrm>
        </p:spPr>
        <p:txBody>
          <a:bodyPr/>
          <a:lstStyle/>
          <a:p>
            <a:pPr marL="0" indent="0">
              <a:lnSpc>
                <a:spcPct val="200000"/>
              </a:lnSpc>
              <a:buNone/>
            </a:pPr>
            <a:r>
              <a:rPr lang="en-AU" dirty="0">
                <a:solidFill>
                  <a:schemeClr val="tx1"/>
                </a:solidFill>
              </a:rPr>
              <a:t>An alternative practice theory to task focused practice, is strength-based practice.  Strength based practice is . . . (ref).  It acknowledges that a client has . . . (ref).  A key feature of this practice is asking questions about . . . (ref).  This is usually completed using the . . . (ref). Strength based practice is universal and has a number of key strengths which include . . . (ref). However, there are two significant limitations associated with this strength based practice and these limitations could impact the way in which I work with my client.  Firstly, Smith (2015) has argued that the practice is too simplistic.  This could impact my work . . .  Another limitation is that . . .(ref).  Again, this would be important for my work because . . .  It would appear, then, that this practice would not be the best way to work therapeutically with Bill. A systems approach could be much more beneficial. </a:t>
            </a:r>
          </a:p>
        </p:txBody>
      </p:sp>
      <p:sp>
        <p:nvSpPr>
          <p:cNvPr id="4" name="TextBox 3">
            <a:extLst>
              <a:ext uri="{FF2B5EF4-FFF2-40B4-BE49-F238E27FC236}">
                <a16:creationId xmlns:a16="http://schemas.microsoft.com/office/drawing/2014/main" id="{8606E713-C834-482E-9D01-36479386CEE5}"/>
              </a:ext>
            </a:extLst>
          </p:cNvPr>
          <p:cNvSpPr txBox="1"/>
          <p:nvPr/>
        </p:nvSpPr>
        <p:spPr>
          <a:xfrm>
            <a:off x="3410277" y="1025237"/>
            <a:ext cx="1948873" cy="369332"/>
          </a:xfrm>
          <a:prstGeom prst="rect">
            <a:avLst/>
          </a:prstGeom>
          <a:noFill/>
        </p:spPr>
        <p:txBody>
          <a:bodyPr wrap="square" rtlCol="0">
            <a:spAutoFit/>
          </a:bodyPr>
          <a:lstStyle/>
          <a:p>
            <a:r>
              <a:rPr lang="en-AU" b="1" dirty="0">
                <a:solidFill>
                  <a:srgbClr val="00B050"/>
                </a:solidFill>
              </a:rPr>
              <a:t>Topic sentence</a:t>
            </a:r>
          </a:p>
        </p:txBody>
      </p:sp>
      <p:sp>
        <p:nvSpPr>
          <p:cNvPr id="5" name="TextBox 4">
            <a:extLst>
              <a:ext uri="{FF2B5EF4-FFF2-40B4-BE49-F238E27FC236}">
                <a16:creationId xmlns:a16="http://schemas.microsoft.com/office/drawing/2014/main" id="{0826CC34-2E41-4717-AE3D-8FCF379F793A}"/>
              </a:ext>
            </a:extLst>
          </p:cNvPr>
          <p:cNvSpPr txBox="1"/>
          <p:nvPr/>
        </p:nvSpPr>
        <p:spPr>
          <a:xfrm>
            <a:off x="7499927" y="1025237"/>
            <a:ext cx="1477818" cy="369332"/>
          </a:xfrm>
          <a:prstGeom prst="rect">
            <a:avLst/>
          </a:prstGeom>
          <a:noFill/>
        </p:spPr>
        <p:txBody>
          <a:bodyPr wrap="square" rtlCol="0">
            <a:spAutoFit/>
          </a:bodyPr>
          <a:lstStyle/>
          <a:p>
            <a:r>
              <a:rPr lang="en-AU" b="1" dirty="0">
                <a:solidFill>
                  <a:srgbClr val="FF9E1B"/>
                </a:solidFill>
              </a:rPr>
              <a:t>Explanation</a:t>
            </a:r>
          </a:p>
        </p:txBody>
      </p:sp>
      <p:sp>
        <p:nvSpPr>
          <p:cNvPr id="6" name="TextBox 5">
            <a:extLst>
              <a:ext uri="{FF2B5EF4-FFF2-40B4-BE49-F238E27FC236}">
                <a16:creationId xmlns:a16="http://schemas.microsoft.com/office/drawing/2014/main" id="{A30EF741-0C23-4E38-90DA-8CF8F7366A7F}"/>
              </a:ext>
            </a:extLst>
          </p:cNvPr>
          <p:cNvSpPr txBox="1"/>
          <p:nvPr/>
        </p:nvSpPr>
        <p:spPr>
          <a:xfrm>
            <a:off x="8506691" y="2456873"/>
            <a:ext cx="332509" cy="2308324"/>
          </a:xfrm>
          <a:prstGeom prst="rect">
            <a:avLst/>
          </a:prstGeom>
          <a:noFill/>
        </p:spPr>
        <p:txBody>
          <a:bodyPr wrap="square" rtlCol="0">
            <a:spAutoFit/>
          </a:bodyPr>
          <a:lstStyle/>
          <a:p>
            <a:r>
              <a:rPr lang="en-AU" b="1" dirty="0">
                <a:solidFill>
                  <a:srgbClr val="FF0000"/>
                </a:solidFill>
              </a:rPr>
              <a:t>E</a:t>
            </a:r>
          </a:p>
          <a:p>
            <a:r>
              <a:rPr lang="en-AU" b="1" dirty="0">
                <a:solidFill>
                  <a:srgbClr val="FF0000"/>
                </a:solidFill>
              </a:rPr>
              <a:t>v</a:t>
            </a:r>
          </a:p>
          <a:p>
            <a:r>
              <a:rPr lang="en-AU" b="1" dirty="0">
                <a:solidFill>
                  <a:srgbClr val="FF0000"/>
                </a:solidFill>
              </a:rPr>
              <a:t>i</a:t>
            </a:r>
          </a:p>
          <a:p>
            <a:r>
              <a:rPr lang="en-AU" b="1" dirty="0">
                <a:solidFill>
                  <a:srgbClr val="FF0000"/>
                </a:solidFill>
              </a:rPr>
              <a:t>d</a:t>
            </a:r>
          </a:p>
          <a:p>
            <a:r>
              <a:rPr lang="en-AU" b="1" dirty="0">
                <a:solidFill>
                  <a:srgbClr val="FF0000"/>
                </a:solidFill>
              </a:rPr>
              <a:t>e</a:t>
            </a:r>
          </a:p>
          <a:p>
            <a:r>
              <a:rPr lang="en-AU" b="1" dirty="0">
                <a:solidFill>
                  <a:srgbClr val="FF0000"/>
                </a:solidFill>
              </a:rPr>
              <a:t>n</a:t>
            </a:r>
          </a:p>
          <a:p>
            <a:r>
              <a:rPr lang="en-AU" b="1" dirty="0">
                <a:solidFill>
                  <a:srgbClr val="FF0000"/>
                </a:solidFill>
              </a:rPr>
              <a:t>c</a:t>
            </a:r>
          </a:p>
          <a:p>
            <a:r>
              <a:rPr lang="en-AU" b="1" dirty="0">
                <a:solidFill>
                  <a:srgbClr val="FF0000"/>
                </a:solidFill>
              </a:rPr>
              <a:t>e</a:t>
            </a:r>
          </a:p>
        </p:txBody>
      </p:sp>
      <p:sp>
        <p:nvSpPr>
          <p:cNvPr id="7" name="TextBox 6">
            <a:extLst>
              <a:ext uri="{FF2B5EF4-FFF2-40B4-BE49-F238E27FC236}">
                <a16:creationId xmlns:a16="http://schemas.microsoft.com/office/drawing/2014/main" id="{5CEBF2D7-86BD-434D-B74F-4A39EB1A32FA}"/>
              </a:ext>
            </a:extLst>
          </p:cNvPr>
          <p:cNvSpPr txBox="1"/>
          <p:nvPr/>
        </p:nvSpPr>
        <p:spPr>
          <a:xfrm>
            <a:off x="2327564" y="6197601"/>
            <a:ext cx="1764149" cy="369332"/>
          </a:xfrm>
          <a:prstGeom prst="rect">
            <a:avLst/>
          </a:prstGeom>
          <a:noFill/>
        </p:spPr>
        <p:txBody>
          <a:bodyPr wrap="square" rtlCol="0">
            <a:spAutoFit/>
          </a:bodyPr>
          <a:lstStyle/>
          <a:p>
            <a:r>
              <a:rPr lang="en-AU" b="1" dirty="0">
                <a:solidFill>
                  <a:schemeClr val="accent5">
                    <a:lumMod val="75000"/>
                  </a:schemeClr>
                </a:solidFill>
              </a:rPr>
              <a:t>Link</a:t>
            </a:r>
          </a:p>
        </p:txBody>
      </p:sp>
    </p:spTree>
    <p:extLst>
      <p:ext uri="{BB962C8B-B14F-4D97-AF65-F5344CB8AC3E}">
        <p14:creationId xmlns:p14="http://schemas.microsoft.com/office/powerpoint/2010/main" val="1462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73A5-53FB-44E0-98DA-728005B64979}"/>
              </a:ext>
            </a:extLst>
          </p:cNvPr>
          <p:cNvSpPr>
            <a:spLocks noGrp="1"/>
          </p:cNvSpPr>
          <p:nvPr>
            <p:ph type="title"/>
          </p:nvPr>
        </p:nvSpPr>
        <p:spPr>
          <a:xfrm>
            <a:off x="628650" y="278679"/>
            <a:ext cx="7886700" cy="912812"/>
          </a:xfrm>
        </p:spPr>
        <p:txBody>
          <a:bodyPr/>
          <a:lstStyle/>
          <a:p>
            <a:r>
              <a:rPr lang="en-AU" dirty="0"/>
              <a:t>Examples of topic sentences:</a:t>
            </a:r>
          </a:p>
        </p:txBody>
      </p:sp>
      <p:sp>
        <p:nvSpPr>
          <p:cNvPr id="3" name="Content Placeholder 2">
            <a:extLst>
              <a:ext uri="{FF2B5EF4-FFF2-40B4-BE49-F238E27FC236}">
                <a16:creationId xmlns:a16="http://schemas.microsoft.com/office/drawing/2014/main" id="{2E37FBC3-B600-4C4C-8E94-10E83C770020}"/>
              </a:ext>
            </a:extLst>
          </p:cNvPr>
          <p:cNvSpPr>
            <a:spLocks noGrp="1"/>
          </p:cNvSpPr>
          <p:nvPr>
            <p:ph idx="1"/>
          </p:nvPr>
        </p:nvSpPr>
        <p:spPr>
          <a:xfrm>
            <a:off x="628650" y="1911928"/>
            <a:ext cx="7886700" cy="4265036"/>
          </a:xfrm>
        </p:spPr>
        <p:txBody>
          <a:bodyPr/>
          <a:lstStyle/>
          <a:p>
            <a:r>
              <a:rPr lang="en-AU" dirty="0">
                <a:solidFill>
                  <a:schemeClr val="tx1"/>
                </a:solidFill>
              </a:rPr>
              <a:t>Peter’s experience of marginalisation and structural oppression is further compounded by his aboriginality.</a:t>
            </a:r>
          </a:p>
          <a:p>
            <a:r>
              <a:rPr lang="en-AU" dirty="0">
                <a:solidFill>
                  <a:schemeClr val="tx1"/>
                </a:solidFill>
              </a:rPr>
              <a:t>Jo would benefit from referral to several community services.</a:t>
            </a:r>
          </a:p>
          <a:p>
            <a:r>
              <a:rPr lang="en-AU" dirty="0">
                <a:solidFill>
                  <a:schemeClr val="tx1"/>
                </a:solidFill>
              </a:rPr>
              <a:t>There are a  number of roles a social worker can adopt for the process of intervention.</a:t>
            </a:r>
          </a:p>
          <a:p>
            <a:r>
              <a:rPr lang="en-AU" dirty="0">
                <a:solidFill>
                  <a:schemeClr val="tx1"/>
                </a:solidFill>
              </a:rPr>
              <a:t>Fear of reprisals was experienced as a distinct barrier to disclosing child sexual abuse for these participants.</a:t>
            </a:r>
          </a:p>
          <a:p>
            <a:endParaRPr lang="en-AU" dirty="0"/>
          </a:p>
        </p:txBody>
      </p:sp>
    </p:spTree>
    <p:extLst>
      <p:ext uri="{BB962C8B-B14F-4D97-AF65-F5344CB8AC3E}">
        <p14:creationId xmlns:p14="http://schemas.microsoft.com/office/powerpoint/2010/main" val="35161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E2D8054-41EF-461A-9454-B950001FCE0C}"/>
              </a:ext>
            </a:extLst>
          </p:cNvPr>
          <p:cNvSpPr>
            <a:spLocks noGrp="1" noChangeArrowheads="1"/>
          </p:cNvSpPr>
          <p:nvPr>
            <p:ph type="title"/>
          </p:nvPr>
        </p:nvSpPr>
        <p:spPr/>
        <p:txBody>
          <a:bodyPr/>
          <a:lstStyle/>
          <a:p>
            <a:pPr eaLnBrk="1" hangingPunct="1"/>
            <a:r>
              <a:rPr lang="en-AU" altLang="en-US" b="1" dirty="0">
                <a:solidFill>
                  <a:srgbClr val="FF0000"/>
                </a:solidFill>
              </a:rPr>
              <a:t>Write : The Conclusion</a:t>
            </a:r>
          </a:p>
        </p:txBody>
      </p:sp>
      <p:sp>
        <p:nvSpPr>
          <p:cNvPr id="11267" name="Rectangle 3">
            <a:extLst>
              <a:ext uri="{FF2B5EF4-FFF2-40B4-BE49-F238E27FC236}">
                <a16:creationId xmlns:a16="http://schemas.microsoft.com/office/drawing/2014/main" id="{640AC53A-5B89-43B0-A044-CA3BAF058B2D}"/>
              </a:ext>
            </a:extLst>
          </p:cNvPr>
          <p:cNvSpPr>
            <a:spLocks noGrp="1" noChangeArrowheads="1"/>
          </p:cNvSpPr>
          <p:nvPr>
            <p:ph type="body" idx="1"/>
          </p:nvPr>
        </p:nvSpPr>
        <p:spPr>
          <a:xfrm>
            <a:off x="1485900" y="1863330"/>
            <a:ext cx="6172200" cy="3592115"/>
          </a:xfrm>
        </p:spPr>
        <p:txBody>
          <a:bodyPr/>
          <a:lstStyle/>
          <a:p>
            <a:pPr eaLnBrk="1" hangingPunct="1">
              <a:buFont typeface="Wingdings" panose="05000000000000000000" pitchFamily="2" charset="2"/>
              <a:buNone/>
            </a:pPr>
            <a:endParaRPr lang="en-AU" altLang="en-US" dirty="0"/>
          </a:p>
          <a:p>
            <a:pPr eaLnBrk="1" hangingPunct="1"/>
            <a:r>
              <a:rPr lang="en-AU" altLang="en-US" dirty="0">
                <a:solidFill>
                  <a:schemeClr val="tx1"/>
                </a:solidFill>
              </a:rPr>
              <a:t>Echo the introduction – restate thesis</a:t>
            </a:r>
          </a:p>
          <a:p>
            <a:pPr eaLnBrk="1" hangingPunct="1"/>
            <a:r>
              <a:rPr lang="en-AU" altLang="en-US" dirty="0">
                <a:solidFill>
                  <a:schemeClr val="tx1"/>
                </a:solidFill>
              </a:rPr>
              <a:t>Summarise main points</a:t>
            </a:r>
          </a:p>
          <a:p>
            <a:pPr eaLnBrk="1" hangingPunct="1">
              <a:buFont typeface="Wingdings" panose="05000000000000000000" pitchFamily="2" charset="2"/>
              <a:buNone/>
            </a:pPr>
            <a:r>
              <a:rPr lang="en-AU" altLang="en-US" dirty="0">
                <a:solidFill>
                  <a:schemeClr val="tx1"/>
                </a:solidFill>
              </a:rPr>
              <a:t>   (no new points, no references)</a:t>
            </a:r>
          </a:p>
          <a:p>
            <a:pPr eaLnBrk="1" hangingPunct="1"/>
            <a:r>
              <a:rPr lang="en-AU" altLang="en-US" dirty="0">
                <a:solidFill>
                  <a:schemeClr val="tx1"/>
                </a:solidFill>
              </a:rPr>
              <a:t>Any implications?  </a:t>
            </a:r>
            <a:r>
              <a:rPr lang="en-AU" altLang="en-US" i="1" dirty="0">
                <a:solidFill>
                  <a:schemeClr val="tx1"/>
                </a:solidFill>
              </a:rPr>
              <a:t>From this it can be seen</a:t>
            </a:r>
            <a:r>
              <a:rPr lang="en-AU" altLang="en-US" dirty="0">
                <a:solidFill>
                  <a:schemeClr val="tx1"/>
                </a:solidFill>
              </a:rPr>
              <a:t>…</a:t>
            </a:r>
          </a:p>
          <a:p>
            <a:pPr eaLnBrk="1" hangingPunct="1"/>
            <a:r>
              <a:rPr lang="en-AU" altLang="en-US" dirty="0">
                <a:solidFill>
                  <a:schemeClr val="tx1"/>
                </a:solidFill>
              </a:rPr>
              <a:t>Leaves a final impression – </a:t>
            </a:r>
            <a:r>
              <a:rPr lang="en-AU" altLang="en-US" i="1" dirty="0">
                <a:solidFill>
                  <a:schemeClr val="tx1"/>
                </a:solidFill>
              </a:rPr>
              <a:t>so what?</a:t>
            </a:r>
          </a:p>
        </p:txBody>
      </p:sp>
      <p:pic>
        <p:nvPicPr>
          <p:cNvPr id="11268" name="Picture 5">
            <a:extLst>
              <a:ext uri="{FF2B5EF4-FFF2-40B4-BE49-F238E27FC236}">
                <a16:creationId xmlns:a16="http://schemas.microsoft.com/office/drawing/2014/main" id="{4CBB4A38-70C7-45EA-ABBA-1C1B4F3B0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6502" y="2303752"/>
            <a:ext cx="1877393" cy="20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907 LTU PowerPoint 2017 TEM v1" id="{863CE38B-4526-42AD-BE28-B171678683A9}" vid="{6FA08EC8-41B8-4A0D-AE9D-2C0593E42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7B0F9CAC9D8242A80B9B2B38F69D0D" ma:contentTypeVersion="13" ma:contentTypeDescription="Create a new document." ma:contentTypeScope="" ma:versionID="d0a9f16e64a974d7240712c41503a6eb">
  <xsd:schema xmlns:xsd="http://www.w3.org/2001/XMLSchema" xmlns:xs="http://www.w3.org/2001/XMLSchema" xmlns:p="http://schemas.microsoft.com/office/2006/metadata/properties" xmlns:ns3="69d41ba9-e8e0-4f47-b574-3308d1a1fff4" xmlns:ns4="b73d7e88-5fca-4bc7-8c15-17afa20ac46c" targetNamespace="http://schemas.microsoft.com/office/2006/metadata/properties" ma:root="true" ma:fieldsID="cc95329171de0a30d02d65d24d1b7ead" ns3:_="" ns4:_="">
    <xsd:import namespace="69d41ba9-e8e0-4f47-b574-3308d1a1fff4"/>
    <xsd:import namespace="b73d7e88-5fca-4bc7-8c15-17afa20ac4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41ba9-e8e0-4f47-b574-3308d1a1ff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3d7e88-5fca-4bc7-8c15-17afa20ac4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A0869F-5F92-4096-B765-5BE23860D932}">
  <ds:schemaRefs>
    <ds:schemaRef ds:uri="http://schemas.microsoft.com/sharepoint/v3/contenttype/forms"/>
  </ds:schemaRefs>
</ds:datastoreItem>
</file>

<file path=customXml/itemProps2.xml><?xml version="1.0" encoding="utf-8"?>
<ds:datastoreItem xmlns:ds="http://schemas.openxmlformats.org/officeDocument/2006/customXml" ds:itemID="{ABDCE66B-F26F-498C-A6D1-191613855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41ba9-e8e0-4f47-b574-3308d1a1fff4"/>
    <ds:schemaRef ds:uri="b73d7e88-5fca-4bc7-8c15-17afa20ac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E3717-83C9-4AE9-A7D3-9369DA91957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d41ba9-e8e0-4f47-b574-3308d1a1fff4"/>
    <ds:schemaRef ds:uri="http://purl.org/dc/elements/1.1/"/>
    <ds:schemaRef ds:uri="http://schemas.microsoft.com/office/2006/metadata/properties"/>
    <ds:schemaRef ds:uri="b73d7e88-5fca-4bc7-8c15-17afa20ac46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33907 LTU PowerPoint 2017 TEM v1</Template>
  <TotalTime>3290</TotalTime>
  <Words>1193</Words>
  <Application>Microsoft Macintosh PowerPoint</Application>
  <PresentationFormat>On-screen Show (4:3)</PresentationFormat>
  <Paragraphs>129</Paragraphs>
  <Slides>14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Roboto</vt:lpstr>
      <vt:lpstr>Calibri</vt:lpstr>
      <vt:lpstr>Roboto Black</vt:lpstr>
      <vt:lpstr>Roboto Condensed</vt:lpstr>
      <vt:lpstr>Arial</vt:lpstr>
      <vt:lpstr>Wingdings</vt:lpstr>
      <vt:lpstr>Wingdings 2</vt:lpstr>
      <vt:lpstr>Courier New</vt:lpstr>
      <vt:lpstr>Calibri Light</vt:lpstr>
      <vt:lpstr>Title + Content</vt:lpstr>
      <vt:lpstr> Essay writing is a process</vt:lpstr>
      <vt:lpstr>PLAN – academic structure</vt:lpstr>
      <vt:lpstr>Hypothetical plan – do your maths  2000 words?</vt:lpstr>
      <vt:lpstr>Possible SWB Plan : paragraphs</vt:lpstr>
      <vt:lpstr>Write: The introduction</vt:lpstr>
      <vt:lpstr>Write: Body paragraphs</vt:lpstr>
      <vt:lpstr>Paragraph example</vt:lpstr>
      <vt:lpstr>Examples of topic sentences:</vt:lpstr>
      <vt:lpstr>Write : The Conclusion</vt:lpstr>
      <vt:lpstr>Mind your language</vt:lpstr>
      <vt:lpstr>PowerPoint Presentation</vt:lpstr>
      <vt:lpstr>PowerPoint Presentation</vt:lpstr>
      <vt:lpstr>Studiosity  (access 24/7)</vt:lpstr>
      <vt:lpstr>Any questions?</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 Lipiarski</dc:creator>
  <cp:keywords>Generic with AKoC Branding</cp:keywords>
  <cp:lastModifiedBy>joanamano8866@gmail.com</cp:lastModifiedBy>
  <cp:revision>7</cp:revision>
  <cp:lastPrinted>2017-06-21T02:26:54Z</cp:lastPrinted>
  <dcterms:created xsi:type="dcterms:W3CDTF">2017-07-26T23:47:49Z</dcterms:created>
  <dcterms:modified xsi:type="dcterms:W3CDTF">2021-06-05T05:58:23Z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0x010100C97B0F9CAC9D8242A80B9B2B38F69D0D</vt:lpwstr>
  </property>
</Properties>
</file>